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50"/>
  </p:notesMasterIdLst>
  <p:handoutMasterIdLst>
    <p:handoutMasterId r:id="rId51"/>
  </p:handoutMasterIdLst>
  <p:sldIdLst>
    <p:sldId id="256" r:id="rId2"/>
    <p:sldId id="257" r:id="rId3"/>
    <p:sldId id="439" r:id="rId4"/>
    <p:sldId id="440" r:id="rId5"/>
    <p:sldId id="441" r:id="rId6"/>
    <p:sldId id="442" r:id="rId7"/>
    <p:sldId id="443" r:id="rId8"/>
    <p:sldId id="446" r:id="rId9"/>
    <p:sldId id="273" r:id="rId10"/>
    <p:sldId id="292" r:id="rId11"/>
    <p:sldId id="391" r:id="rId12"/>
    <p:sldId id="430" r:id="rId13"/>
    <p:sldId id="429" r:id="rId14"/>
    <p:sldId id="392" r:id="rId15"/>
    <p:sldId id="288" r:id="rId16"/>
    <p:sldId id="455" r:id="rId17"/>
    <p:sldId id="305" r:id="rId18"/>
    <p:sldId id="306" r:id="rId19"/>
    <p:sldId id="456" r:id="rId20"/>
    <p:sldId id="395" r:id="rId21"/>
    <p:sldId id="393" r:id="rId22"/>
    <p:sldId id="462" r:id="rId23"/>
    <p:sldId id="280" r:id="rId24"/>
    <p:sldId id="275" r:id="rId25"/>
    <p:sldId id="342" r:id="rId26"/>
    <p:sldId id="467" r:id="rId27"/>
    <p:sldId id="416" r:id="rId28"/>
    <p:sldId id="431" r:id="rId29"/>
    <p:sldId id="261" r:id="rId30"/>
    <p:sldId id="263" r:id="rId31"/>
    <p:sldId id="297" r:id="rId32"/>
    <p:sldId id="270" r:id="rId33"/>
    <p:sldId id="267" r:id="rId34"/>
    <p:sldId id="433" r:id="rId35"/>
    <p:sldId id="344" r:id="rId36"/>
    <p:sldId id="358" r:id="rId37"/>
    <p:sldId id="418" r:id="rId38"/>
    <p:sldId id="423" r:id="rId39"/>
    <p:sldId id="427" r:id="rId40"/>
    <p:sldId id="426" r:id="rId41"/>
    <p:sldId id="424" r:id="rId42"/>
    <p:sldId id="420" r:id="rId43"/>
    <p:sldId id="421" r:id="rId44"/>
    <p:sldId id="350" r:id="rId45"/>
    <p:sldId id="417" r:id="rId46"/>
    <p:sldId id="353" r:id="rId47"/>
    <p:sldId id="354" r:id="rId48"/>
    <p:sldId id="468" r:id="rId49"/>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713" autoAdjust="0"/>
  </p:normalViewPr>
  <p:slideViewPr>
    <p:cSldViewPr>
      <p:cViewPr varScale="1">
        <p:scale>
          <a:sx n="107" d="100"/>
          <a:sy n="107" d="100"/>
        </p:scale>
        <p:origin x="1332"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24" tIns="46412" rIns="92824" bIns="46412"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2824" tIns="46412" rIns="92824" bIns="46412" rtlCol="0"/>
          <a:lstStyle>
            <a:lvl1pPr algn="r">
              <a:defRPr sz="1200"/>
            </a:lvl1pPr>
          </a:lstStyle>
          <a:p>
            <a:fld id="{7FD879F1-EDDD-46DD-A7A7-8C89ABB72A30}" type="datetimeFigureOut">
              <a:rPr lang="en-US" smtClean="0"/>
              <a:pPr/>
              <a:t>5/6/2022</a:t>
            </a:fld>
            <a:endParaRPr lang="en-US"/>
          </a:p>
        </p:txBody>
      </p:sp>
      <p:sp>
        <p:nvSpPr>
          <p:cNvPr id="4" name="Footer Placeholder 3"/>
          <p:cNvSpPr>
            <a:spLocks noGrp="1"/>
          </p:cNvSpPr>
          <p:nvPr>
            <p:ph type="ftr" sz="quarter" idx="2"/>
          </p:nvPr>
        </p:nvSpPr>
        <p:spPr>
          <a:xfrm>
            <a:off x="0" y="8772668"/>
            <a:ext cx="3037840" cy="461804"/>
          </a:xfrm>
          <a:prstGeom prst="rect">
            <a:avLst/>
          </a:prstGeom>
        </p:spPr>
        <p:txBody>
          <a:bodyPr vert="horz" lIns="92824" tIns="46412" rIns="92824" bIns="46412"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8"/>
            <a:ext cx="3037840" cy="461804"/>
          </a:xfrm>
          <a:prstGeom prst="rect">
            <a:avLst/>
          </a:prstGeom>
        </p:spPr>
        <p:txBody>
          <a:bodyPr vert="horz" lIns="92824" tIns="46412" rIns="92824" bIns="46412" rtlCol="0" anchor="b"/>
          <a:lstStyle>
            <a:lvl1pPr algn="r">
              <a:defRPr sz="1200"/>
            </a:lvl1pPr>
          </a:lstStyle>
          <a:p>
            <a:fld id="{EF3821BA-5998-4BB2-B4DE-BDA4BF39394F}" type="slidenum">
              <a:rPr lang="en-US" smtClean="0"/>
              <a:pPr/>
              <a:t>‹#›</a:t>
            </a:fld>
            <a:endParaRPr lang="en-US"/>
          </a:p>
        </p:txBody>
      </p:sp>
    </p:spTree>
    <p:extLst>
      <p:ext uri="{BB962C8B-B14F-4D97-AF65-F5344CB8AC3E}">
        <p14:creationId xmlns:p14="http://schemas.microsoft.com/office/powerpoint/2010/main" val="42820685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145" cy="461193"/>
          </a:xfrm>
          <a:prstGeom prst="rect">
            <a:avLst/>
          </a:prstGeom>
        </p:spPr>
        <p:txBody>
          <a:bodyPr vert="horz" lIns="87810" tIns="43905" rIns="87810" bIns="43905" rtlCol="0"/>
          <a:lstStyle>
            <a:lvl1pPr algn="l">
              <a:defRPr sz="1200"/>
            </a:lvl1pPr>
          </a:lstStyle>
          <a:p>
            <a:endParaRPr lang="en-US"/>
          </a:p>
        </p:txBody>
      </p:sp>
      <p:sp>
        <p:nvSpPr>
          <p:cNvPr id="3" name="Date Placeholder 2"/>
          <p:cNvSpPr>
            <a:spLocks noGrp="1"/>
          </p:cNvSpPr>
          <p:nvPr>
            <p:ph type="dt" idx="1"/>
          </p:nvPr>
        </p:nvSpPr>
        <p:spPr>
          <a:xfrm>
            <a:off x="3970734" y="0"/>
            <a:ext cx="3038145" cy="461193"/>
          </a:xfrm>
          <a:prstGeom prst="rect">
            <a:avLst/>
          </a:prstGeom>
        </p:spPr>
        <p:txBody>
          <a:bodyPr vert="horz" lIns="87810" tIns="43905" rIns="87810" bIns="43905" rtlCol="0"/>
          <a:lstStyle>
            <a:lvl1pPr algn="r">
              <a:defRPr sz="1200"/>
            </a:lvl1pPr>
          </a:lstStyle>
          <a:p>
            <a:fld id="{F5B3684B-EECF-496E-8301-D7DEBD3ECC9A}" type="datetimeFigureOut">
              <a:rPr lang="en-US" smtClean="0"/>
              <a:pPr/>
              <a:t>5/6/2022</a:t>
            </a:fld>
            <a:endParaRPr lang="en-US"/>
          </a:p>
        </p:txBody>
      </p:sp>
      <p:sp>
        <p:nvSpPr>
          <p:cNvPr id="4" name="Slide Image Placeholder 3"/>
          <p:cNvSpPr>
            <a:spLocks noGrp="1" noRot="1" noChangeAspect="1"/>
          </p:cNvSpPr>
          <p:nvPr>
            <p:ph type="sldImg" idx="2"/>
          </p:nvPr>
        </p:nvSpPr>
        <p:spPr>
          <a:xfrm>
            <a:off x="1196975" y="693738"/>
            <a:ext cx="4616450" cy="3462337"/>
          </a:xfrm>
          <a:prstGeom prst="rect">
            <a:avLst/>
          </a:prstGeom>
          <a:noFill/>
          <a:ln w="12700">
            <a:solidFill>
              <a:prstClr val="black"/>
            </a:solidFill>
          </a:ln>
        </p:spPr>
        <p:txBody>
          <a:bodyPr vert="horz" lIns="87810" tIns="43905" rIns="87810" bIns="43905" rtlCol="0" anchor="ctr"/>
          <a:lstStyle/>
          <a:p>
            <a:endParaRPr lang="en-US"/>
          </a:p>
        </p:txBody>
      </p:sp>
      <p:sp>
        <p:nvSpPr>
          <p:cNvPr id="5" name="Notes Placeholder 4"/>
          <p:cNvSpPr>
            <a:spLocks noGrp="1"/>
          </p:cNvSpPr>
          <p:nvPr>
            <p:ph type="body" sz="quarter" idx="3"/>
          </p:nvPr>
        </p:nvSpPr>
        <p:spPr>
          <a:xfrm>
            <a:off x="701345" y="4387442"/>
            <a:ext cx="5607711" cy="4155317"/>
          </a:xfrm>
          <a:prstGeom prst="rect">
            <a:avLst/>
          </a:prstGeom>
        </p:spPr>
        <p:txBody>
          <a:bodyPr vert="horz" lIns="87810" tIns="43905" rIns="87810" bIns="4390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3356"/>
            <a:ext cx="3038145" cy="461193"/>
          </a:xfrm>
          <a:prstGeom prst="rect">
            <a:avLst/>
          </a:prstGeom>
        </p:spPr>
        <p:txBody>
          <a:bodyPr vert="horz" lIns="87810" tIns="43905" rIns="87810" bIns="43905" rtlCol="0" anchor="b"/>
          <a:lstStyle>
            <a:lvl1pPr algn="l">
              <a:defRPr sz="1200"/>
            </a:lvl1pPr>
          </a:lstStyle>
          <a:p>
            <a:endParaRPr lang="en-US"/>
          </a:p>
        </p:txBody>
      </p:sp>
      <p:sp>
        <p:nvSpPr>
          <p:cNvPr id="7" name="Slide Number Placeholder 6"/>
          <p:cNvSpPr>
            <a:spLocks noGrp="1"/>
          </p:cNvSpPr>
          <p:nvPr>
            <p:ph type="sldNum" sz="quarter" idx="5"/>
          </p:nvPr>
        </p:nvSpPr>
        <p:spPr>
          <a:xfrm>
            <a:off x="3970734" y="8773356"/>
            <a:ext cx="3038145" cy="461193"/>
          </a:xfrm>
          <a:prstGeom prst="rect">
            <a:avLst/>
          </a:prstGeom>
        </p:spPr>
        <p:txBody>
          <a:bodyPr vert="horz" lIns="87810" tIns="43905" rIns="87810" bIns="43905" rtlCol="0" anchor="b"/>
          <a:lstStyle>
            <a:lvl1pPr algn="r">
              <a:defRPr sz="1200"/>
            </a:lvl1pPr>
          </a:lstStyle>
          <a:p>
            <a:fld id="{E41E2816-76D8-45CC-B4D2-542CB8E00045}" type="slidenum">
              <a:rPr lang="en-US" smtClean="0"/>
              <a:pPr/>
              <a:t>‹#›</a:t>
            </a:fld>
            <a:endParaRPr lang="en-US"/>
          </a:p>
        </p:txBody>
      </p:sp>
    </p:spTree>
    <p:extLst>
      <p:ext uri="{BB962C8B-B14F-4D97-AF65-F5344CB8AC3E}">
        <p14:creationId xmlns:p14="http://schemas.microsoft.com/office/powerpoint/2010/main" val="23606757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E41E2816-76D8-45CC-B4D2-542CB8E00045}" type="slidenum">
              <a:rPr lang="en-US" smtClean="0"/>
              <a:pPr/>
              <a:t>1</a:t>
            </a:fld>
            <a:endParaRPr lang="en-US"/>
          </a:p>
        </p:txBody>
      </p:sp>
    </p:spTree>
    <p:extLst>
      <p:ext uri="{BB962C8B-B14F-4D97-AF65-F5344CB8AC3E}">
        <p14:creationId xmlns:p14="http://schemas.microsoft.com/office/powerpoint/2010/main" val="7072519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1E2816-76D8-45CC-B4D2-542CB8E00045}" type="slidenum">
              <a:rPr lang="en-US" smtClean="0"/>
              <a:pPr/>
              <a:t>11</a:t>
            </a:fld>
            <a:endParaRPr lang="en-US"/>
          </a:p>
        </p:txBody>
      </p:sp>
    </p:spTree>
    <p:extLst>
      <p:ext uri="{BB962C8B-B14F-4D97-AF65-F5344CB8AC3E}">
        <p14:creationId xmlns:p14="http://schemas.microsoft.com/office/powerpoint/2010/main" val="2884855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1E2816-76D8-45CC-B4D2-542CB8E00045}" type="slidenum">
              <a:rPr lang="en-US" smtClean="0"/>
              <a:pPr/>
              <a:t>22</a:t>
            </a:fld>
            <a:endParaRPr lang="en-US"/>
          </a:p>
        </p:txBody>
      </p:sp>
    </p:spTree>
    <p:extLst>
      <p:ext uri="{BB962C8B-B14F-4D97-AF65-F5344CB8AC3E}">
        <p14:creationId xmlns:p14="http://schemas.microsoft.com/office/powerpoint/2010/main" val="24459167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1E2816-76D8-45CC-B4D2-542CB8E00045}" type="slidenum">
              <a:rPr lang="en-US" smtClean="0"/>
              <a:pPr/>
              <a:t>26</a:t>
            </a:fld>
            <a:endParaRPr lang="en-US"/>
          </a:p>
        </p:txBody>
      </p:sp>
    </p:spTree>
    <p:extLst>
      <p:ext uri="{BB962C8B-B14F-4D97-AF65-F5344CB8AC3E}">
        <p14:creationId xmlns:p14="http://schemas.microsoft.com/office/powerpoint/2010/main" val="14746901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1E2816-76D8-45CC-B4D2-542CB8E00045}" type="slidenum">
              <a:rPr lang="en-US" smtClean="0"/>
              <a:pPr/>
              <a:t>31</a:t>
            </a:fld>
            <a:endParaRPr lang="en-US"/>
          </a:p>
        </p:txBody>
      </p:sp>
    </p:spTree>
    <p:extLst>
      <p:ext uri="{BB962C8B-B14F-4D97-AF65-F5344CB8AC3E}">
        <p14:creationId xmlns:p14="http://schemas.microsoft.com/office/powerpoint/2010/main" val="21259178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1E2816-76D8-45CC-B4D2-542CB8E00045}" type="slidenum">
              <a:rPr lang="en-US" smtClean="0"/>
              <a:pPr/>
              <a:t>48</a:t>
            </a:fld>
            <a:endParaRPr lang="en-US"/>
          </a:p>
        </p:txBody>
      </p:sp>
    </p:spTree>
    <p:extLst>
      <p:ext uri="{BB962C8B-B14F-4D97-AF65-F5344CB8AC3E}">
        <p14:creationId xmlns:p14="http://schemas.microsoft.com/office/powerpoint/2010/main" val="1180479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E576B8C-BB0C-48B5-9A24-5016C50F20C0}" type="datetime1">
              <a:rPr lang="en-US" smtClean="0"/>
              <a:pPr/>
              <a:t>5/6/2022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FD70A1-BEA6-4051-8561-367BCECAEA69}" type="slidenum">
              <a:rPr lang="en-US" smtClean="0"/>
              <a:pPr/>
              <a:t>‹#›</a:t>
            </a:fld>
            <a:endParaRPr lang="en-US" dirty="0"/>
          </a:p>
        </p:txBody>
      </p:sp>
    </p:spTree>
    <p:extLst>
      <p:ext uri="{BB962C8B-B14F-4D97-AF65-F5344CB8AC3E}">
        <p14:creationId xmlns:p14="http://schemas.microsoft.com/office/powerpoint/2010/main" val="3232904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CEC9AC-4DA9-48C0-A4C6-F90551071257}" type="datetime1">
              <a:rPr lang="en-US" smtClean="0"/>
              <a:pPr/>
              <a:t>5/6/2022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FD70A1-BEA6-4051-8561-367BCECAEA69}" type="slidenum">
              <a:rPr lang="en-US" smtClean="0"/>
              <a:pPr/>
              <a:t>‹#›</a:t>
            </a:fld>
            <a:endParaRPr lang="en-US" dirty="0"/>
          </a:p>
        </p:txBody>
      </p:sp>
    </p:spTree>
    <p:extLst>
      <p:ext uri="{BB962C8B-B14F-4D97-AF65-F5344CB8AC3E}">
        <p14:creationId xmlns:p14="http://schemas.microsoft.com/office/powerpoint/2010/main" val="1871983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1E6651-EEB9-4CCD-9962-414F656523BA}" type="datetime1">
              <a:rPr lang="en-US" smtClean="0"/>
              <a:pPr/>
              <a:t>5/6/2022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FD70A1-BEA6-4051-8561-367BCECAEA69}" type="slidenum">
              <a:rPr lang="en-US" smtClean="0"/>
              <a:pPr/>
              <a:t>‹#›</a:t>
            </a:fld>
            <a:endParaRPr lang="en-US" dirty="0"/>
          </a:p>
        </p:txBody>
      </p:sp>
    </p:spTree>
    <p:extLst>
      <p:ext uri="{BB962C8B-B14F-4D97-AF65-F5344CB8AC3E}">
        <p14:creationId xmlns:p14="http://schemas.microsoft.com/office/powerpoint/2010/main" val="3981837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0AF4A3-1765-4388-B3EA-6664CD7FDFD6}" type="datetime1">
              <a:rPr lang="en-US" smtClean="0"/>
              <a:pPr/>
              <a:t>5/6/2022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FD70A1-BEA6-4051-8561-367BCECAEA69}" type="slidenum">
              <a:rPr lang="en-US" smtClean="0"/>
              <a:pPr/>
              <a:t>‹#›</a:t>
            </a:fld>
            <a:endParaRPr lang="en-US" dirty="0"/>
          </a:p>
        </p:txBody>
      </p:sp>
    </p:spTree>
    <p:extLst>
      <p:ext uri="{BB962C8B-B14F-4D97-AF65-F5344CB8AC3E}">
        <p14:creationId xmlns:p14="http://schemas.microsoft.com/office/powerpoint/2010/main" val="1194565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98D0F0-1FFA-4016-8133-69D055780FFA}" type="datetime1">
              <a:rPr lang="en-US" smtClean="0"/>
              <a:pPr/>
              <a:t>5/6/2022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FD70A1-BEA6-4051-8561-367BCECAEA69}" type="slidenum">
              <a:rPr lang="en-US" smtClean="0"/>
              <a:pPr/>
              <a:t>‹#›</a:t>
            </a:fld>
            <a:endParaRPr lang="en-US" dirty="0"/>
          </a:p>
        </p:txBody>
      </p:sp>
    </p:spTree>
    <p:extLst>
      <p:ext uri="{BB962C8B-B14F-4D97-AF65-F5344CB8AC3E}">
        <p14:creationId xmlns:p14="http://schemas.microsoft.com/office/powerpoint/2010/main" val="2611269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520797-015F-4442-B6E3-FC040AB032B0}" type="datetime1">
              <a:rPr lang="en-US" smtClean="0"/>
              <a:pPr/>
              <a:t>5/6/2022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2FD70A1-BEA6-4051-8561-367BCECAEA69}" type="slidenum">
              <a:rPr lang="en-US" smtClean="0"/>
              <a:pPr/>
              <a:t>‹#›</a:t>
            </a:fld>
            <a:endParaRPr lang="en-US" dirty="0"/>
          </a:p>
        </p:txBody>
      </p:sp>
    </p:spTree>
    <p:extLst>
      <p:ext uri="{BB962C8B-B14F-4D97-AF65-F5344CB8AC3E}">
        <p14:creationId xmlns:p14="http://schemas.microsoft.com/office/powerpoint/2010/main" val="3576627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CD6E9BB-94A7-45DA-876F-F1D9E71B4327}" type="datetime1">
              <a:rPr lang="en-US" smtClean="0"/>
              <a:pPr/>
              <a:t>5/6/2022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2FD70A1-BEA6-4051-8561-367BCECAEA69}" type="slidenum">
              <a:rPr lang="en-US" smtClean="0"/>
              <a:pPr/>
              <a:t>‹#›</a:t>
            </a:fld>
            <a:endParaRPr lang="en-US" dirty="0"/>
          </a:p>
        </p:txBody>
      </p:sp>
    </p:spTree>
    <p:extLst>
      <p:ext uri="{BB962C8B-B14F-4D97-AF65-F5344CB8AC3E}">
        <p14:creationId xmlns:p14="http://schemas.microsoft.com/office/powerpoint/2010/main" val="2815105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CDED635-FCEE-4DBD-AAC6-A2A0387BA29F}" type="datetime1">
              <a:rPr lang="en-US" smtClean="0"/>
              <a:pPr/>
              <a:t>5/6/2022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2FD70A1-BEA6-4051-8561-367BCECAEA69}" type="slidenum">
              <a:rPr lang="en-US" smtClean="0"/>
              <a:pPr/>
              <a:t>‹#›</a:t>
            </a:fld>
            <a:endParaRPr lang="en-US" dirty="0"/>
          </a:p>
        </p:txBody>
      </p:sp>
    </p:spTree>
    <p:extLst>
      <p:ext uri="{BB962C8B-B14F-4D97-AF65-F5344CB8AC3E}">
        <p14:creationId xmlns:p14="http://schemas.microsoft.com/office/powerpoint/2010/main" val="42997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7F1638-D32F-4CDB-93D0-7A7AB43CA301}" type="datetime1">
              <a:rPr lang="en-US" smtClean="0"/>
              <a:pPr/>
              <a:t>5/6/2022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2FD70A1-BEA6-4051-8561-367BCECAEA69}" type="slidenum">
              <a:rPr lang="en-US" smtClean="0"/>
              <a:pPr/>
              <a:t>‹#›</a:t>
            </a:fld>
            <a:endParaRPr lang="en-US" dirty="0"/>
          </a:p>
        </p:txBody>
      </p:sp>
    </p:spTree>
    <p:extLst>
      <p:ext uri="{BB962C8B-B14F-4D97-AF65-F5344CB8AC3E}">
        <p14:creationId xmlns:p14="http://schemas.microsoft.com/office/powerpoint/2010/main" val="1309455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F147401-582B-41A5-9F84-F72F40AE1A69}" type="datetime1">
              <a:rPr lang="en-US" smtClean="0"/>
              <a:pPr/>
              <a:t>5/6/2022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2FD70A1-BEA6-4051-8561-367BCECAEA69}" type="slidenum">
              <a:rPr lang="en-US" smtClean="0"/>
              <a:pPr/>
              <a:t>‹#›</a:t>
            </a:fld>
            <a:endParaRPr lang="en-US" dirty="0"/>
          </a:p>
        </p:txBody>
      </p:sp>
    </p:spTree>
    <p:extLst>
      <p:ext uri="{BB962C8B-B14F-4D97-AF65-F5344CB8AC3E}">
        <p14:creationId xmlns:p14="http://schemas.microsoft.com/office/powerpoint/2010/main" val="1999398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A6F3BF-7480-4676-A608-8841E9BA6603}" type="datetime1">
              <a:rPr lang="en-US" smtClean="0"/>
              <a:pPr/>
              <a:t>5/6/2022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2FD70A1-BEA6-4051-8561-367BCECAEA69}" type="slidenum">
              <a:rPr lang="en-US" smtClean="0"/>
              <a:pPr/>
              <a:t>‹#›</a:t>
            </a:fld>
            <a:endParaRPr lang="en-US" dirty="0"/>
          </a:p>
        </p:txBody>
      </p:sp>
    </p:spTree>
    <p:extLst>
      <p:ext uri="{BB962C8B-B14F-4D97-AF65-F5344CB8AC3E}">
        <p14:creationId xmlns:p14="http://schemas.microsoft.com/office/powerpoint/2010/main" val="2669731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CC76C4-A1FB-457C-B1A5-63E7AD858A3E}" type="datetime1">
              <a:rPr lang="en-US" smtClean="0"/>
              <a:pPr/>
              <a:t>5/6/2022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FD70A1-BEA6-4051-8561-367BCECAEA69}" type="slidenum">
              <a:rPr lang="en-US" smtClean="0"/>
              <a:pPr/>
              <a:t>‹#›</a:t>
            </a:fld>
            <a:endParaRPr lang="en-US" dirty="0"/>
          </a:p>
        </p:txBody>
      </p:sp>
    </p:spTree>
    <p:extLst>
      <p:ext uri="{BB962C8B-B14F-4D97-AF65-F5344CB8AC3E}">
        <p14:creationId xmlns:p14="http://schemas.microsoft.com/office/powerpoint/2010/main" val="1871025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colintcordell@gmail.com" TargetMode="External"/><Relationship Id="rId2" Type="http://schemas.openxmlformats.org/officeDocument/2006/relationships/hyperlink" Target="https://www.usaswimming.org/"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28600" y="533400"/>
            <a:ext cx="8229600" cy="3352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4000" b="1" dirty="0">
                <a:solidFill>
                  <a:schemeClr val="tx2"/>
                </a:solidFill>
                <a:latin typeface="Arial" pitchFamily="34" charset="0"/>
                <a:cs typeface="Arial" pitchFamily="34" charset="0"/>
              </a:rPr>
              <a:t>       </a:t>
            </a:r>
            <a:r>
              <a:rPr lang="en-US" sz="4000" b="1" dirty="0">
                <a:latin typeface="Arial" pitchFamily="34" charset="0"/>
                <a:cs typeface="Arial" pitchFamily="34" charset="0"/>
              </a:rPr>
              <a:t>Southern Arizona Aquatics Association (SAAA) 2022 </a:t>
            </a:r>
          </a:p>
          <a:p>
            <a:pPr algn="l"/>
            <a:r>
              <a:rPr lang="en-US" sz="4800" b="1" dirty="0"/>
              <a:t>     </a:t>
            </a:r>
            <a:r>
              <a:rPr lang="en-US" sz="4000" b="1" dirty="0">
                <a:solidFill>
                  <a:srgbClr val="00B050"/>
                </a:solidFill>
                <a:latin typeface="Arial" pitchFamily="34" charset="0"/>
                <a:cs typeface="Arial" pitchFamily="34" charset="0"/>
              </a:rPr>
              <a:t>Stroke &amp; Turn Officials Clinic</a:t>
            </a:r>
          </a:p>
          <a:p>
            <a:pPr algn="r"/>
            <a:r>
              <a:rPr lang="en-US" sz="4800" b="1" dirty="0"/>
              <a:t>          </a:t>
            </a:r>
          </a:p>
        </p:txBody>
      </p:sp>
      <p:pic>
        <p:nvPicPr>
          <p:cNvPr id="1028" name="Picture 4" descr="C:\Documents and Settings\Owner\Local Settings\Temporary Internet Files\Content.IE5\69K2JFZZ\MC90036437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3276600"/>
            <a:ext cx="3200400" cy="2950546"/>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C2FD70A1-BEA6-4051-8561-367BCECAEA69}" type="slidenum">
              <a:rPr lang="en-US" smtClean="0"/>
              <a:pPr/>
              <a:t>1</a:t>
            </a:fld>
            <a:endParaRPr lang="en-US" dirty="0"/>
          </a:p>
        </p:txBody>
      </p:sp>
    </p:spTree>
    <p:extLst>
      <p:ext uri="{BB962C8B-B14F-4D97-AF65-F5344CB8AC3E}">
        <p14:creationId xmlns:p14="http://schemas.microsoft.com/office/powerpoint/2010/main" val="1829778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35012"/>
          </a:xfrm>
        </p:spPr>
        <p:txBody>
          <a:bodyPr>
            <a:normAutofit/>
          </a:bodyPr>
          <a:lstStyle/>
          <a:p>
            <a:r>
              <a:rPr lang="en-US" sz="4000" b="1" dirty="0">
                <a:solidFill>
                  <a:srgbClr val="00B050"/>
                </a:solidFill>
                <a:latin typeface="Arial" pitchFamily="34" charset="0"/>
                <a:cs typeface="Arial" pitchFamily="34" charset="0"/>
              </a:rPr>
              <a:t>Making a </a:t>
            </a:r>
            <a:r>
              <a:rPr lang="en-US" sz="4000" b="1" dirty="0">
                <a:solidFill>
                  <a:srgbClr val="FF0000"/>
                </a:solidFill>
                <a:latin typeface="Arial" pitchFamily="34" charset="0"/>
                <a:cs typeface="Arial" pitchFamily="34" charset="0"/>
              </a:rPr>
              <a:t>DQ</a:t>
            </a:r>
            <a:r>
              <a:rPr lang="en-US" sz="4000" b="1" dirty="0">
                <a:solidFill>
                  <a:srgbClr val="00B050"/>
                </a:solidFill>
                <a:latin typeface="Arial" pitchFamily="34" charset="0"/>
                <a:cs typeface="Arial" pitchFamily="34" charset="0"/>
              </a:rPr>
              <a:t> Call</a:t>
            </a:r>
          </a:p>
        </p:txBody>
      </p:sp>
      <p:sp>
        <p:nvSpPr>
          <p:cNvPr id="3" name="Content Placeholder 2"/>
          <p:cNvSpPr>
            <a:spLocks noGrp="1"/>
          </p:cNvSpPr>
          <p:nvPr>
            <p:ph idx="1"/>
          </p:nvPr>
        </p:nvSpPr>
        <p:spPr>
          <a:xfrm>
            <a:off x="304800" y="1295400"/>
            <a:ext cx="8229600" cy="4953000"/>
          </a:xfrm>
        </p:spPr>
        <p:txBody>
          <a:bodyPr>
            <a:normAutofit/>
          </a:bodyPr>
          <a:lstStyle/>
          <a:p>
            <a:pPr marL="457200" indent="-457200">
              <a:buFont typeface="+mj-lt"/>
              <a:buAutoNum type="arabicPeriod"/>
            </a:pPr>
            <a:r>
              <a:rPr lang="en-US" sz="2400" b="1" dirty="0">
                <a:latin typeface="Arial" pitchFamily="34" charset="0"/>
                <a:cs typeface="Arial" pitchFamily="34" charset="0"/>
              </a:rPr>
              <a:t>Raise open hand, hold it up till you’re acknowledged.</a:t>
            </a:r>
          </a:p>
          <a:p>
            <a:pPr marL="457200" indent="-457200">
              <a:buFont typeface="+mj-lt"/>
              <a:buAutoNum type="arabicPeriod"/>
            </a:pPr>
            <a:r>
              <a:rPr lang="en-US" sz="2400" b="1" dirty="0">
                <a:latin typeface="Arial" pitchFamily="34" charset="0"/>
                <a:cs typeface="Arial" pitchFamily="34" charset="0"/>
              </a:rPr>
              <a:t>Press radio PTT, wait 1 second and announce:</a:t>
            </a:r>
          </a:p>
          <a:p>
            <a:pPr marL="457200" lvl="1" indent="0">
              <a:buNone/>
            </a:pPr>
            <a:r>
              <a:rPr lang="en-US" sz="2400" b="1" dirty="0">
                <a:solidFill>
                  <a:schemeClr val="tx2"/>
                </a:solidFill>
                <a:latin typeface="Arial" pitchFamily="34" charset="0"/>
                <a:cs typeface="Arial" pitchFamily="34" charset="0"/>
              </a:rPr>
              <a:t>  </a:t>
            </a:r>
            <a:r>
              <a:rPr lang="en-US" sz="2400" b="1" dirty="0">
                <a:solidFill>
                  <a:srgbClr val="FF0000"/>
                </a:solidFill>
                <a:latin typeface="Arial" pitchFamily="34" charset="0"/>
                <a:cs typeface="Arial" pitchFamily="34" charset="0"/>
              </a:rPr>
              <a:t>“This is </a:t>
            </a:r>
            <a:r>
              <a:rPr lang="en-US" sz="2400" b="1" i="1" dirty="0">
                <a:solidFill>
                  <a:srgbClr val="FF0000"/>
                </a:solidFill>
                <a:latin typeface="Arial" pitchFamily="34" charset="0"/>
                <a:cs typeface="Arial" pitchFamily="34" charset="0"/>
              </a:rPr>
              <a:t>“Brian”, Turn end, Possible call, Lane #___</a:t>
            </a:r>
            <a:r>
              <a:rPr lang="en-US" sz="2400" b="1" dirty="0">
                <a:solidFill>
                  <a:srgbClr val="FF0000"/>
                </a:solidFill>
                <a:latin typeface="Arial" pitchFamily="34" charset="0"/>
                <a:cs typeface="Arial" pitchFamily="34" charset="0"/>
              </a:rPr>
              <a:t>” </a:t>
            </a:r>
            <a:r>
              <a:rPr lang="en-US" sz="2400" b="1" dirty="0">
                <a:solidFill>
                  <a:schemeClr val="accent2"/>
                </a:solidFill>
                <a:latin typeface="Arial" pitchFamily="34" charset="0"/>
                <a:cs typeface="Arial" pitchFamily="34" charset="0"/>
              </a:rPr>
              <a:t> </a:t>
            </a:r>
            <a:r>
              <a:rPr lang="en-US" sz="2400" b="1" dirty="0">
                <a:solidFill>
                  <a:schemeClr val="tx2"/>
                </a:solidFill>
                <a:latin typeface="Arial" pitchFamily="34" charset="0"/>
                <a:cs typeface="Arial" pitchFamily="34" charset="0"/>
              </a:rPr>
              <a:t>    </a:t>
            </a:r>
            <a:r>
              <a:rPr lang="en-US" sz="2400" b="1" dirty="0">
                <a:latin typeface="Arial" pitchFamily="34" charset="0"/>
                <a:cs typeface="Arial" pitchFamily="34" charset="0"/>
              </a:rPr>
              <a:t>then let go of button and wait….</a:t>
            </a:r>
          </a:p>
          <a:p>
            <a:pPr marL="457200" indent="-457200">
              <a:buFont typeface="+mj-lt"/>
              <a:buAutoNum type="arabicPeriod"/>
            </a:pPr>
            <a:r>
              <a:rPr lang="en-US" sz="2400" b="1" dirty="0">
                <a:latin typeface="Arial" pitchFamily="34" charset="0"/>
                <a:cs typeface="Arial" pitchFamily="34" charset="0"/>
              </a:rPr>
              <a:t>When acknowledged, drop hand and say </a:t>
            </a:r>
            <a:r>
              <a:rPr lang="en-US" sz="2400" b="1" i="1" dirty="0">
                <a:solidFill>
                  <a:srgbClr val="FF0000"/>
                </a:solidFill>
                <a:latin typeface="Arial" pitchFamily="34" charset="0"/>
                <a:cs typeface="Arial" pitchFamily="34" charset="0"/>
              </a:rPr>
              <a:t>“Brian”, Lane #, Infraction (nothing more).</a:t>
            </a:r>
          </a:p>
          <a:p>
            <a:pPr lvl="2"/>
            <a:r>
              <a:rPr lang="en-US" b="1" dirty="0">
                <a:latin typeface="Arial" pitchFamily="34" charset="0"/>
                <a:cs typeface="Arial" pitchFamily="34" charset="0"/>
              </a:rPr>
              <a:t>If asked, describe what you saw</a:t>
            </a:r>
          </a:p>
          <a:p>
            <a:pPr lvl="2"/>
            <a:r>
              <a:rPr lang="en-US" b="1" dirty="0">
                <a:latin typeface="Arial" pitchFamily="34" charset="0"/>
                <a:cs typeface="Arial" pitchFamily="34" charset="0"/>
              </a:rPr>
              <a:t>Don’t use your hands. </a:t>
            </a:r>
            <a:endParaRPr lang="en-US" b="1" dirty="0">
              <a:solidFill>
                <a:schemeClr val="tx2"/>
              </a:solidFill>
              <a:latin typeface="Arial" pitchFamily="34" charset="0"/>
              <a:cs typeface="Arial" pitchFamily="34" charset="0"/>
            </a:endParaRPr>
          </a:p>
          <a:p>
            <a:pPr marL="457200" indent="-457200">
              <a:buFont typeface="+mj-lt"/>
              <a:buAutoNum type="arabicPeriod"/>
            </a:pPr>
            <a:r>
              <a:rPr lang="en-US" sz="2400" b="1" dirty="0">
                <a:latin typeface="Arial" pitchFamily="34" charset="0"/>
                <a:cs typeface="Arial" pitchFamily="34" charset="0"/>
              </a:rPr>
              <a:t>Wait for Referee to accept or overturn. </a:t>
            </a:r>
          </a:p>
          <a:p>
            <a:pPr marL="457200" indent="-457200">
              <a:buFont typeface="+mj-lt"/>
              <a:buAutoNum type="arabicPeriod"/>
            </a:pPr>
            <a:r>
              <a:rPr lang="en-US" sz="2400" b="1" dirty="0">
                <a:latin typeface="Arial" pitchFamily="34" charset="0"/>
                <a:cs typeface="Arial" pitchFamily="34" charset="0"/>
              </a:rPr>
              <a:t>Start-end judge notifies swimmer</a:t>
            </a:r>
          </a:p>
          <a:p>
            <a:pPr marL="971550" lvl="1" indent="-514350">
              <a:buFont typeface="+mj-lt"/>
              <a:buAutoNum type="arabicPeriod"/>
            </a:pPr>
            <a:endParaRPr lang="en-US" dirty="0"/>
          </a:p>
          <a:p>
            <a:pPr lvl="2"/>
            <a:endParaRPr lang="en-US" dirty="0"/>
          </a:p>
          <a:p>
            <a:pPr lvl="2"/>
            <a:endParaRPr lang="en-US" dirty="0"/>
          </a:p>
        </p:txBody>
      </p:sp>
      <p:sp>
        <p:nvSpPr>
          <p:cNvPr id="4" name="Slide Number Placeholder 3"/>
          <p:cNvSpPr>
            <a:spLocks noGrp="1"/>
          </p:cNvSpPr>
          <p:nvPr>
            <p:ph type="sldNum" sz="quarter" idx="12"/>
          </p:nvPr>
        </p:nvSpPr>
        <p:spPr/>
        <p:txBody>
          <a:bodyPr/>
          <a:lstStyle/>
          <a:p>
            <a:fld id="{C2FD70A1-BEA6-4051-8561-367BCECAEA69}" type="slidenum">
              <a:rPr lang="en-US" smtClean="0"/>
              <a:pPr/>
              <a:t>10</a:t>
            </a:fld>
            <a:endParaRPr lang="en-US" dirty="0"/>
          </a:p>
        </p:txBody>
      </p:sp>
      <p:pic>
        <p:nvPicPr>
          <p:cNvPr id="5" name="Picture 2" descr="C:\Documents and Settings\Owner\Local Settings\Temporary Internet Files\Content.IE5\69K2JFZZ\MP900401795[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48282" y="4191000"/>
            <a:ext cx="1764792" cy="188892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75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FFC000"/>
                </a:solidFill>
                <a:effectLst>
                  <a:outerShdw blurRad="38100" dist="38100" dir="2700000" algn="tl">
                    <a:srgbClr val="000000">
                      <a:alpha val="43137"/>
                    </a:srgbClr>
                  </a:outerShdw>
                </a:effectLst>
                <a:latin typeface="Arial" pitchFamily="34" charset="0"/>
                <a:cs typeface="Arial" pitchFamily="34" charset="0"/>
              </a:rPr>
              <a:t>The Golden Rule</a:t>
            </a:r>
          </a:p>
        </p:txBody>
      </p:sp>
      <p:sp>
        <p:nvSpPr>
          <p:cNvPr id="3" name="Content Placeholder 2"/>
          <p:cNvSpPr>
            <a:spLocks noGrp="1"/>
          </p:cNvSpPr>
          <p:nvPr>
            <p:ph idx="1"/>
          </p:nvPr>
        </p:nvSpPr>
        <p:spPr/>
        <p:txBody>
          <a:bodyPr/>
          <a:lstStyle/>
          <a:p>
            <a:pPr>
              <a:buNone/>
            </a:pPr>
            <a:endParaRPr lang="en-US" dirty="0"/>
          </a:p>
          <a:p>
            <a:pPr>
              <a:buNone/>
            </a:pPr>
            <a:endParaRPr lang="en-US" dirty="0"/>
          </a:p>
          <a:p>
            <a:pPr marL="0" indent="0" algn="ctr">
              <a:buNone/>
            </a:pPr>
            <a:r>
              <a:rPr lang="en-US" sz="3600" b="1" dirty="0">
                <a:latin typeface="Arial" pitchFamily="34" charset="0"/>
                <a:cs typeface="Arial" pitchFamily="34" charset="0"/>
              </a:rPr>
              <a:t> Ensure fairness to all swimmers  </a:t>
            </a:r>
          </a:p>
          <a:p>
            <a:pPr marL="0" indent="0" algn="ctr">
              <a:spcBef>
                <a:spcPts val="1800"/>
              </a:spcBef>
              <a:buNone/>
            </a:pPr>
            <a:r>
              <a:rPr lang="en-US" sz="4000" b="1" dirty="0">
                <a:latin typeface="Arial" pitchFamily="34" charset="0"/>
                <a:cs typeface="Arial" pitchFamily="34" charset="0"/>
              </a:rPr>
              <a:t>The swimmer gets the benefit of doubt, always!!!</a:t>
            </a:r>
            <a:endParaRPr lang="en-US" sz="4000" b="1" dirty="0">
              <a:solidFill>
                <a:schemeClr val="tx2"/>
              </a:solidFill>
            </a:endParaRPr>
          </a:p>
          <a:p>
            <a:pPr>
              <a:buNone/>
            </a:pPr>
            <a:endParaRPr lang="en-US" dirty="0"/>
          </a:p>
        </p:txBody>
      </p:sp>
      <p:sp>
        <p:nvSpPr>
          <p:cNvPr id="4" name="Slide Number Placeholder 3"/>
          <p:cNvSpPr>
            <a:spLocks noGrp="1"/>
          </p:cNvSpPr>
          <p:nvPr>
            <p:ph type="sldNum" sz="quarter" idx="12"/>
          </p:nvPr>
        </p:nvSpPr>
        <p:spPr/>
        <p:txBody>
          <a:bodyPr/>
          <a:lstStyle/>
          <a:p>
            <a:fld id="{C2FD70A1-BEA6-4051-8561-367BCECAEA69}" type="slidenum">
              <a:rPr lang="en-US" smtClean="0"/>
              <a:pPr/>
              <a:t>11</a:t>
            </a:fld>
            <a:endParaRPr lang="en-US" dirty="0"/>
          </a:p>
        </p:txBody>
      </p:sp>
    </p:spTree>
    <p:extLst>
      <p:ext uri="{BB962C8B-B14F-4D97-AF65-F5344CB8AC3E}">
        <p14:creationId xmlns:p14="http://schemas.microsoft.com/office/powerpoint/2010/main" val="36956409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244475"/>
            <a:ext cx="8229600" cy="822325"/>
          </a:xfrm>
        </p:spPr>
        <p:txBody>
          <a:bodyPr>
            <a:normAutofit/>
          </a:bodyPr>
          <a:lstStyle/>
          <a:p>
            <a:r>
              <a:rPr lang="en-US" sz="4000" b="1" dirty="0">
                <a:solidFill>
                  <a:srgbClr val="00B050"/>
                </a:solidFill>
                <a:latin typeface="Arial" pitchFamily="34" charset="0"/>
                <a:cs typeface="Arial" pitchFamily="34" charset="0"/>
              </a:rPr>
              <a:t>Available Resources</a:t>
            </a:r>
          </a:p>
        </p:txBody>
      </p:sp>
      <p:sp>
        <p:nvSpPr>
          <p:cNvPr id="3" name="Content Placeholder 2"/>
          <p:cNvSpPr>
            <a:spLocks noGrp="1"/>
          </p:cNvSpPr>
          <p:nvPr>
            <p:ph idx="1"/>
          </p:nvPr>
        </p:nvSpPr>
        <p:spPr>
          <a:xfrm>
            <a:off x="228600" y="1189831"/>
            <a:ext cx="8763000" cy="5423694"/>
          </a:xfrm>
        </p:spPr>
        <p:txBody>
          <a:bodyPr>
            <a:normAutofit/>
          </a:bodyPr>
          <a:lstStyle/>
          <a:p>
            <a:pPr marL="0" indent="0">
              <a:buNone/>
            </a:pPr>
            <a:r>
              <a:rPr lang="en-US" sz="3600" b="1" dirty="0">
                <a:solidFill>
                  <a:srgbClr val="FF0000"/>
                </a:solidFill>
                <a:latin typeface="Arial" pitchFamily="34" charset="0"/>
                <a:cs typeface="Arial" pitchFamily="34" charset="0"/>
              </a:rPr>
              <a:t>USA Swimming </a:t>
            </a:r>
            <a:r>
              <a:rPr lang="en-US" sz="3600" b="1" dirty="0">
                <a:solidFill>
                  <a:srgbClr val="FF0000"/>
                </a:solidFill>
                <a:latin typeface="Arial" pitchFamily="34" charset="0"/>
                <a:cs typeface="Arial" pitchFamily="34" charset="0"/>
                <a:hlinkClick r:id="rId2"/>
              </a:rPr>
              <a:t>https://www.usaswimming.org/</a:t>
            </a:r>
            <a:endParaRPr lang="en-US" sz="3600" b="1" dirty="0">
              <a:solidFill>
                <a:srgbClr val="FF0000"/>
              </a:solidFill>
              <a:latin typeface="Arial" pitchFamily="34" charset="0"/>
              <a:cs typeface="Arial" pitchFamily="34" charset="0"/>
            </a:endParaRPr>
          </a:p>
          <a:p>
            <a:pPr marL="0" indent="0">
              <a:buNone/>
            </a:pPr>
            <a:r>
              <a:rPr lang="en-US" sz="3600" b="1" dirty="0">
                <a:solidFill>
                  <a:srgbClr val="FF0000"/>
                </a:solidFill>
                <a:latin typeface="Arial" pitchFamily="34" charset="0"/>
                <a:cs typeface="Arial" pitchFamily="34" charset="0"/>
              </a:rPr>
              <a:t>Rule book PDF</a:t>
            </a:r>
          </a:p>
          <a:p>
            <a:pPr marL="0" indent="0">
              <a:buNone/>
            </a:pPr>
            <a:endParaRPr lang="en-US" sz="3600" b="1" dirty="0">
              <a:solidFill>
                <a:srgbClr val="FF0000"/>
              </a:solidFill>
              <a:latin typeface="Arial" pitchFamily="34" charset="0"/>
              <a:cs typeface="Arial" pitchFamily="34" charset="0"/>
            </a:endParaRPr>
          </a:p>
          <a:p>
            <a:pPr marL="0" indent="0">
              <a:buNone/>
            </a:pPr>
            <a:endParaRPr lang="en-US" sz="3600" b="1" dirty="0">
              <a:solidFill>
                <a:srgbClr val="FF0000"/>
              </a:solidFill>
              <a:latin typeface="Arial" pitchFamily="34" charset="0"/>
              <a:cs typeface="Arial" pitchFamily="34" charset="0"/>
            </a:endParaRPr>
          </a:p>
          <a:p>
            <a:pPr marL="0" indent="0">
              <a:buNone/>
            </a:pPr>
            <a:r>
              <a:rPr lang="en-US" sz="3600" b="1" dirty="0">
                <a:solidFill>
                  <a:srgbClr val="FF0000"/>
                </a:solidFill>
                <a:latin typeface="Arial" pitchFamily="34" charset="0"/>
                <a:cs typeface="Arial" pitchFamily="34" charset="0"/>
              </a:rPr>
              <a:t>SAAA swimsaaa.org</a:t>
            </a:r>
          </a:p>
          <a:p>
            <a:pPr marL="0" indent="0">
              <a:buNone/>
            </a:pPr>
            <a:r>
              <a:rPr lang="en-US" sz="3600" b="1" dirty="0">
                <a:solidFill>
                  <a:srgbClr val="FF0000"/>
                </a:solidFill>
                <a:latin typeface="Arial" pitchFamily="34" charset="0"/>
                <a:cs typeface="Arial" pitchFamily="34" charset="0"/>
              </a:rPr>
              <a:t>SAAA Vice President Colin Cordell</a:t>
            </a:r>
          </a:p>
          <a:p>
            <a:pPr marL="0" indent="0">
              <a:buNone/>
            </a:pPr>
            <a:r>
              <a:rPr lang="en-US" sz="3600" b="1" dirty="0">
                <a:solidFill>
                  <a:srgbClr val="FF0000"/>
                </a:solidFill>
                <a:latin typeface="Arial" pitchFamily="34" charset="0"/>
                <a:cs typeface="Arial" pitchFamily="34" charset="0"/>
                <a:hlinkClick r:id="rId3"/>
              </a:rPr>
              <a:t>colintcordell@gmail.com</a:t>
            </a:r>
            <a:r>
              <a:rPr lang="en-US" sz="3600" b="1" dirty="0">
                <a:solidFill>
                  <a:srgbClr val="FF0000"/>
                </a:solidFill>
                <a:latin typeface="Arial" pitchFamily="34" charset="0"/>
                <a:cs typeface="Arial" pitchFamily="34" charset="0"/>
              </a:rPr>
              <a:t> 520-730-3606</a:t>
            </a:r>
          </a:p>
          <a:p>
            <a:pPr marL="0" indent="0">
              <a:buNone/>
            </a:pPr>
            <a:endParaRPr lang="en-US" sz="3600" b="1" dirty="0">
              <a:solidFill>
                <a:srgbClr val="FF0000"/>
              </a:solidFill>
              <a:latin typeface="Arial" pitchFamily="34" charset="0"/>
              <a:cs typeface="Arial" pitchFamily="34" charset="0"/>
            </a:endParaRPr>
          </a:p>
          <a:p>
            <a:pPr marL="0" indent="0">
              <a:buNone/>
            </a:pPr>
            <a:endParaRPr lang="en-US" sz="2900" b="1" dirty="0">
              <a:solidFill>
                <a:srgbClr val="FF0000"/>
              </a:solidFill>
              <a:latin typeface="Arial" pitchFamily="34" charset="0"/>
              <a:cs typeface="Arial" pitchFamily="34" charset="0"/>
            </a:endParaRPr>
          </a:p>
          <a:p>
            <a:pPr marL="0" indent="0">
              <a:buNone/>
            </a:pPr>
            <a:endParaRPr lang="en-US" sz="2000" b="1" dirty="0">
              <a:latin typeface="Arial" pitchFamily="34" charset="0"/>
              <a:cs typeface="Arial" pitchFamily="34" charset="0"/>
            </a:endParaRPr>
          </a:p>
          <a:p>
            <a:pPr marL="0" indent="0">
              <a:buNone/>
            </a:pPr>
            <a:endParaRPr lang="en-US" sz="20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C2FD70A1-BEA6-4051-8561-367BCECAEA69}" type="slidenum">
              <a:rPr lang="en-US" smtClean="0">
                <a:solidFill>
                  <a:prstClr val="black">
                    <a:tint val="75000"/>
                  </a:prstClr>
                </a:solidFill>
              </a:rPr>
              <a:pPr/>
              <a:t>12</a:t>
            </a:fld>
            <a:endParaRPr lang="en-US" dirty="0">
              <a:solidFill>
                <a:prstClr val="black">
                  <a:tint val="75000"/>
                </a:prstClr>
              </a:solidFill>
            </a:endParaRPr>
          </a:p>
        </p:txBody>
      </p:sp>
      <p:pic>
        <p:nvPicPr>
          <p:cNvPr id="6" name="Picture 5" descr="Qr code&#10;&#10;Description automatically generated">
            <a:extLst>
              <a:ext uri="{FF2B5EF4-FFF2-40B4-BE49-F238E27FC236}">
                <a16:creationId xmlns:a16="http://schemas.microsoft.com/office/drawing/2014/main" id="{A626C2DC-B897-F330-1C0C-68A2D700ABD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14800" y="2209800"/>
            <a:ext cx="1990725" cy="1990725"/>
          </a:xfrm>
          <a:prstGeom prst="rect">
            <a:avLst/>
          </a:prstGeom>
        </p:spPr>
      </p:pic>
    </p:spTree>
    <p:extLst>
      <p:ext uri="{BB962C8B-B14F-4D97-AF65-F5344CB8AC3E}">
        <p14:creationId xmlns:p14="http://schemas.microsoft.com/office/powerpoint/2010/main" val="874641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dirty="0">
              <a:solidFill>
                <a:srgbClr val="00B050"/>
              </a:solidFill>
            </a:endParaRPr>
          </a:p>
        </p:txBody>
      </p:sp>
      <p:sp>
        <p:nvSpPr>
          <p:cNvPr id="3" name="Content Placeholder 2"/>
          <p:cNvSpPr>
            <a:spLocks noGrp="1"/>
          </p:cNvSpPr>
          <p:nvPr>
            <p:ph idx="1"/>
          </p:nvPr>
        </p:nvSpPr>
        <p:spPr/>
        <p:txBody>
          <a:bodyPr>
            <a:normAutofit/>
          </a:bodyPr>
          <a:lstStyle/>
          <a:p>
            <a:pPr marL="0" indent="0">
              <a:buNone/>
            </a:pPr>
            <a:endParaRPr lang="en-US" b="1" dirty="0"/>
          </a:p>
          <a:p>
            <a:pPr marL="0" indent="0">
              <a:buNone/>
            </a:pPr>
            <a:endParaRPr lang="en-US" b="1" dirty="0"/>
          </a:p>
          <a:p>
            <a:pPr marL="0" indent="0">
              <a:buNone/>
            </a:pPr>
            <a:r>
              <a:rPr lang="en-US" sz="4000" b="1" dirty="0"/>
              <a:t>            A Quick  Review of the				        </a:t>
            </a:r>
            <a:r>
              <a:rPr lang="en-US" sz="4000" b="1" dirty="0">
                <a:solidFill>
                  <a:srgbClr val="00B050"/>
                </a:solidFill>
              </a:rPr>
              <a:t>Basics</a:t>
            </a:r>
            <a:endParaRPr lang="en-US" sz="4000" b="1" dirty="0"/>
          </a:p>
        </p:txBody>
      </p:sp>
      <p:sp>
        <p:nvSpPr>
          <p:cNvPr id="4" name="Slide Number Placeholder 3"/>
          <p:cNvSpPr>
            <a:spLocks noGrp="1"/>
          </p:cNvSpPr>
          <p:nvPr>
            <p:ph type="sldNum" sz="quarter" idx="12"/>
          </p:nvPr>
        </p:nvSpPr>
        <p:spPr/>
        <p:txBody>
          <a:bodyPr/>
          <a:lstStyle/>
          <a:p>
            <a:fld id="{C2FD70A1-BEA6-4051-8561-367BCECAEA69}" type="slidenum">
              <a:rPr lang="en-US" smtClean="0"/>
              <a:pPr/>
              <a:t>13</a:t>
            </a:fld>
            <a:endParaRPr lang="en-US" dirty="0"/>
          </a:p>
        </p:txBody>
      </p:sp>
    </p:spTree>
    <p:extLst>
      <p:ext uri="{BB962C8B-B14F-4D97-AF65-F5344CB8AC3E}">
        <p14:creationId xmlns:p14="http://schemas.microsoft.com/office/powerpoint/2010/main" val="997331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4000" b="1" dirty="0">
                <a:solidFill>
                  <a:srgbClr val="00B050"/>
                </a:solidFill>
                <a:latin typeface="Arial" pitchFamily="34" charset="0"/>
                <a:cs typeface="Arial" pitchFamily="34" charset="0"/>
              </a:rPr>
              <a:t>Attitude</a:t>
            </a:r>
          </a:p>
        </p:txBody>
      </p:sp>
      <p:sp>
        <p:nvSpPr>
          <p:cNvPr id="3" name="Content Placeholder 2"/>
          <p:cNvSpPr>
            <a:spLocks noGrp="1"/>
          </p:cNvSpPr>
          <p:nvPr>
            <p:ph idx="1"/>
          </p:nvPr>
        </p:nvSpPr>
        <p:spPr>
          <a:xfrm>
            <a:off x="190500" y="1166018"/>
            <a:ext cx="8763000" cy="5417344"/>
          </a:xfrm>
        </p:spPr>
        <p:txBody>
          <a:bodyPr>
            <a:normAutofit/>
          </a:bodyPr>
          <a:lstStyle/>
          <a:p>
            <a:endParaRPr lang="en-US" sz="2200" b="1" dirty="0">
              <a:solidFill>
                <a:schemeClr val="tx2"/>
              </a:solidFill>
              <a:latin typeface="Arial" pitchFamily="34" charset="0"/>
              <a:cs typeface="Arial" pitchFamily="34" charset="0"/>
            </a:endParaRPr>
          </a:p>
          <a:p>
            <a:pPr>
              <a:buFont typeface="Wingdings" panose="05000000000000000000" pitchFamily="2" charset="2"/>
              <a:buChar char="§"/>
            </a:pPr>
            <a:r>
              <a:rPr lang="en-US" sz="2400" b="1" dirty="0">
                <a:latin typeface="Arial" pitchFamily="34" charset="0"/>
                <a:cs typeface="Arial" pitchFamily="34" charset="0"/>
              </a:rPr>
              <a:t>Professionalism is expected of </a:t>
            </a:r>
            <a:r>
              <a:rPr lang="en-US" sz="2400" b="1" i="1" dirty="0">
                <a:solidFill>
                  <a:srgbClr val="FF0000"/>
                </a:solidFill>
                <a:latin typeface="Arial" pitchFamily="34" charset="0"/>
                <a:cs typeface="Arial" pitchFamily="34" charset="0"/>
              </a:rPr>
              <a:t>all</a:t>
            </a:r>
            <a:r>
              <a:rPr lang="en-US" sz="2400" b="1" dirty="0">
                <a:latin typeface="Arial" pitchFamily="34" charset="0"/>
                <a:cs typeface="Arial" pitchFamily="34" charset="0"/>
              </a:rPr>
              <a:t> officials!</a:t>
            </a:r>
          </a:p>
          <a:p>
            <a:pPr>
              <a:buFont typeface="Wingdings" panose="05000000000000000000" pitchFamily="2" charset="2"/>
              <a:buChar char="§"/>
            </a:pPr>
            <a:r>
              <a:rPr lang="en-US" sz="2400" b="1" dirty="0">
                <a:latin typeface="Arial" pitchFamily="34" charset="0"/>
                <a:cs typeface="Arial" pitchFamily="34" charset="0"/>
              </a:rPr>
              <a:t>Know the </a:t>
            </a:r>
            <a:r>
              <a:rPr lang="en-US" sz="2400" b="1" dirty="0">
                <a:solidFill>
                  <a:srgbClr val="FF0000"/>
                </a:solidFill>
                <a:latin typeface="Arial" pitchFamily="34" charset="0"/>
                <a:cs typeface="Arial" pitchFamily="34" charset="0"/>
              </a:rPr>
              <a:t>USA swimming Rules Book </a:t>
            </a:r>
            <a:r>
              <a:rPr lang="en-US" sz="2400" b="1" dirty="0">
                <a:latin typeface="Arial" pitchFamily="34" charset="0"/>
                <a:cs typeface="Arial" pitchFamily="34" charset="0"/>
              </a:rPr>
              <a:t>and keep a copy with you at all meets.</a:t>
            </a:r>
          </a:p>
          <a:p>
            <a:pPr>
              <a:buFont typeface="Wingdings" panose="05000000000000000000" pitchFamily="2" charset="2"/>
              <a:buChar char="§"/>
            </a:pPr>
            <a:r>
              <a:rPr lang="en-US" sz="2400" b="1" dirty="0">
                <a:latin typeface="Arial" pitchFamily="34" charset="0"/>
                <a:cs typeface="Arial" pitchFamily="34" charset="0"/>
              </a:rPr>
              <a:t>Maintain a calm, respectful demeanor</a:t>
            </a:r>
          </a:p>
          <a:p>
            <a:pPr>
              <a:buFont typeface="Wingdings" panose="05000000000000000000" pitchFamily="2" charset="2"/>
              <a:buChar char="§"/>
            </a:pPr>
            <a:r>
              <a:rPr lang="en-US" sz="2400" b="1" dirty="0">
                <a:latin typeface="Arial" pitchFamily="34" charset="0"/>
                <a:cs typeface="Arial" pitchFamily="34" charset="0"/>
              </a:rPr>
              <a:t>Control the competition and venue without being overbearing.</a:t>
            </a:r>
          </a:p>
          <a:p>
            <a:pPr>
              <a:buFont typeface="Wingdings" panose="05000000000000000000" pitchFamily="2" charset="2"/>
              <a:buChar char="§"/>
            </a:pPr>
            <a:r>
              <a:rPr lang="en-US" sz="2400" b="1" dirty="0">
                <a:latin typeface="Arial" pitchFamily="34" charset="0"/>
                <a:cs typeface="Arial" pitchFamily="34" charset="0"/>
              </a:rPr>
              <a:t>Always be approachable.</a:t>
            </a:r>
          </a:p>
          <a:p>
            <a:pPr>
              <a:buFont typeface="Wingdings" panose="05000000000000000000" pitchFamily="2" charset="2"/>
              <a:buChar char="§"/>
            </a:pPr>
            <a:r>
              <a:rPr lang="en-US" sz="2400" b="1" dirty="0">
                <a:latin typeface="Arial" pitchFamily="34" charset="0"/>
                <a:cs typeface="Arial" pitchFamily="34" charset="0"/>
              </a:rPr>
              <a:t>Impartiality: Don’t “hang” with one team.</a:t>
            </a:r>
          </a:p>
          <a:p>
            <a:endParaRPr lang="en-US" sz="2400" b="1" dirty="0">
              <a:solidFill>
                <a:schemeClr val="tx2"/>
              </a:solidFill>
            </a:endParaRPr>
          </a:p>
        </p:txBody>
      </p:sp>
      <p:pic>
        <p:nvPicPr>
          <p:cNvPr id="2050" name="Picture 2" descr="C:\Documents and Settings\Owner\Local Settings\Temporary Internet Files\Content.IE5\41T1KJ7P\MC90028900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74656" y="4604941"/>
            <a:ext cx="1690687" cy="1663700"/>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C2FD70A1-BEA6-4051-8561-367BCECAEA69}" type="slidenum">
              <a:rPr lang="en-US" smtClean="0"/>
              <a:pPr/>
              <a:t>14</a:t>
            </a:fld>
            <a:endParaRPr lang="en-US" dirty="0"/>
          </a:p>
        </p:txBody>
      </p:sp>
    </p:spTree>
    <p:extLst>
      <p:ext uri="{BB962C8B-B14F-4D97-AF65-F5344CB8AC3E}">
        <p14:creationId xmlns:p14="http://schemas.microsoft.com/office/powerpoint/2010/main" val="36604698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4000" b="1" dirty="0">
                <a:solidFill>
                  <a:srgbClr val="00B050"/>
                </a:solidFill>
                <a:latin typeface="Arial" pitchFamily="34" charset="0"/>
                <a:cs typeface="Arial" pitchFamily="34" charset="0"/>
              </a:rPr>
              <a:t> Uniform</a:t>
            </a:r>
            <a:endParaRPr lang="en-US" sz="4000" dirty="0">
              <a:solidFill>
                <a:srgbClr val="00B050"/>
              </a:solidFill>
              <a:latin typeface="Arial" pitchFamily="34" charset="0"/>
              <a:cs typeface="Arial" pitchFamily="34" charset="0"/>
            </a:endParaRPr>
          </a:p>
        </p:txBody>
      </p:sp>
      <p:sp>
        <p:nvSpPr>
          <p:cNvPr id="3" name="Content Placeholder 2"/>
          <p:cNvSpPr>
            <a:spLocks noGrp="1"/>
          </p:cNvSpPr>
          <p:nvPr>
            <p:ph idx="1"/>
          </p:nvPr>
        </p:nvSpPr>
        <p:spPr>
          <a:xfrm>
            <a:off x="428897" y="1342404"/>
            <a:ext cx="8229600" cy="5013946"/>
          </a:xfrm>
        </p:spPr>
        <p:txBody>
          <a:bodyPr/>
          <a:lstStyle/>
          <a:p>
            <a:pPr>
              <a:buFont typeface="Wingdings" panose="05000000000000000000" pitchFamily="2" charset="2"/>
              <a:buChar char="§"/>
            </a:pPr>
            <a:r>
              <a:rPr lang="en-US" sz="2400" b="1" dirty="0">
                <a:latin typeface="Arial" pitchFamily="34" charset="0"/>
                <a:cs typeface="Arial" pitchFamily="34" charset="0"/>
              </a:rPr>
              <a:t>Respectable, clean &amp; professional. </a:t>
            </a:r>
          </a:p>
          <a:p>
            <a:pPr>
              <a:buFont typeface="Wingdings" panose="05000000000000000000" pitchFamily="2" charset="2"/>
              <a:buChar char="§"/>
            </a:pPr>
            <a:r>
              <a:rPr lang="en-US" sz="2400" b="1" dirty="0">
                <a:latin typeface="Arial" pitchFamily="34" charset="0"/>
                <a:cs typeface="Arial" pitchFamily="34" charset="0"/>
              </a:rPr>
              <a:t>Uniform: </a:t>
            </a:r>
          </a:p>
          <a:p>
            <a:pPr lvl="1">
              <a:buFont typeface="Arial" panose="020B0604020202020204" pitchFamily="34" charset="0"/>
              <a:buChar char="•"/>
            </a:pPr>
            <a:r>
              <a:rPr lang="en-US" sz="2400" b="1" dirty="0">
                <a:latin typeface="Arial" pitchFamily="34" charset="0"/>
                <a:cs typeface="Arial" pitchFamily="34" charset="0"/>
              </a:rPr>
              <a:t>White, collared, short sleeve shirts tucked in</a:t>
            </a:r>
          </a:p>
          <a:p>
            <a:pPr lvl="1">
              <a:buFont typeface="Arial" panose="020B0604020202020204" pitchFamily="34" charset="0"/>
              <a:buChar char="•"/>
            </a:pPr>
            <a:r>
              <a:rPr lang="en-US" sz="2400" b="1" dirty="0">
                <a:latin typeface="Arial" pitchFamily="34" charset="0"/>
                <a:cs typeface="Arial" pitchFamily="34" charset="0"/>
              </a:rPr>
              <a:t>Navy shorts/ pants/skirts (ladies only, please)</a:t>
            </a:r>
          </a:p>
          <a:p>
            <a:pPr lvl="1">
              <a:buFont typeface="Arial" panose="020B0604020202020204" pitchFamily="34" charset="0"/>
              <a:buChar char="•"/>
            </a:pPr>
            <a:r>
              <a:rPr lang="en-US" sz="2400" b="1" dirty="0">
                <a:latin typeface="Arial" pitchFamily="34" charset="0"/>
                <a:cs typeface="Arial" pitchFamily="34" charset="0"/>
              </a:rPr>
              <a:t>White shoes (preferred)</a:t>
            </a:r>
          </a:p>
          <a:p>
            <a:pPr lvl="1">
              <a:buFont typeface="Arial" panose="020B0604020202020204" pitchFamily="34" charset="0"/>
              <a:buChar char="•"/>
            </a:pPr>
            <a:r>
              <a:rPr lang="en-US" sz="2400" b="1" dirty="0">
                <a:latin typeface="Arial" pitchFamily="34" charset="0"/>
                <a:cs typeface="Arial" pitchFamily="34" charset="0"/>
              </a:rPr>
              <a:t>Cap or Visor (highly recommended).</a:t>
            </a:r>
          </a:p>
          <a:p>
            <a:pPr>
              <a:spcBef>
                <a:spcPts val="1200"/>
              </a:spcBef>
              <a:buFont typeface="Wingdings" panose="05000000000000000000" pitchFamily="2" charset="2"/>
              <a:buChar char="§"/>
            </a:pPr>
            <a:r>
              <a:rPr lang="en-US" sz="2400" b="1" dirty="0">
                <a:latin typeface="Arial" pitchFamily="34" charset="0"/>
                <a:cs typeface="Arial" pitchFamily="34" charset="0"/>
              </a:rPr>
              <a:t>Walkie-Talkie radios with headset. (SAAA provides)</a:t>
            </a:r>
          </a:p>
          <a:p>
            <a:pPr>
              <a:spcBef>
                <a:spcPts val="1200"/>
              </a:spcBef>
              <a:buFont typeface="Wingdings" panose="05000000000000000000" pitchFamily="2" charset="2"/>
              <a:buChar char="§"/>
            </a:pPr>
            <a:r>
              <a:rPr lang="en-US" sz="2400" b="1" dirty="0">
                <a:latin typeface="Arial" pitchFamily="34" charset="0"/>
                <a:cs typeface="Arial" pitchFamily="34" charset="0"/>
              </a:rPr>
              <a:t>Whistle (if you are </a:t>
            </a:r>
            <a:r>
              <a:rPr lang="en-US" sz="2400" b="1" dirty="0" err="1">
                <a:latin typeface="Arial" pitchFamily="34" charset="0"/>
                <a:cs typeface="Arial" pitchFamily="34" charset="0"/>
              </a:rPr>
              <a:t>refferee</a:t>
            </a:r>
            <a:r>
              <a:rPr lang="en-US" sz="2400" b="1" dirty="0">
                <a:latin typeface="Arial" pitchFamily="34" charset="0"/>
                <a:cs typeface="Arial" pitchFamily="34" charset="0"/>
              </a:rPr>
              <a:t>).           </a:t>
            </a:r>
          </a:p>
          <a:p>
            <a:pPr>
              <a:spcBef>
                <a:spcPts val="1200"/>
              </a:spcBef>
              <a:buFont typeface="Wingdings" panose="05000000000000000000" pitchFamily="2" charset="2"/>
              <a:buChar char="§"/>
            </a:pPr>
            <a:r>
              <a:rPr lang="en-US" sz="2400" b="1" dirty="0">
                <a:latin typeface="Arial" pitchFamily="34" charset="0"/>
                <a:cs typeface="Arial" pitchFamily="34" charset="0"/>
              </a:rPr>
              <a:t>Other: Lotion, water.</a:t>
            </a:r>
          </a:p>
          <a:p>
            <a:endParaRPr lang="en-US" dirty="0"/>
          </a:p>
        </p:txBody>
      </p:sp>
      <p:sp>
        <p:nvSpPr>
          <p:cNvPr id="4" name="Slide Number Placeholder 3"/>
          <p:cNvSpPr>
            <a:spLocks noGrp="1"/>
          </p:cNvSpPr>
          <p:nvPr>
            <p:ph type="sldNum" sz="quarter" idx="12"/>
          </p:nvPr>
        </p:nvSpPr>
        <p:spPr/>
        <p:txBody>
          <a:bodyPr/>
          <a:lstStyle/>
          <a:p>
            <a:fld id="{C2FD70A1-BEA6-4051-8561-367BCECAEA69}" type="slidenum">
              <a:rPr lang="en-US" smtClean="0"/>
              <a:pPr/>
              <a:t>15</a:t>
            </a:fld>
            <a:endParaRPr lang="en-US" dirty="0"/>
          </a:p>
        </p:txBody>
      </p:sp>
      <p:pic>
        <p:nvPicPr>
          <p:cNvPr id="5" name="Picture 2" descr="C:\Documents and Settings\Owner\Local Settings\Temporary Internet Files\Content.IE5\41T1KJ7P\MC900352605[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16762" y="4876800"/>
            <a:ext cx="1524243" cy="201257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200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dirty="0">
                <a:solidFill>
                  <a:srgbClr val="00B050"/>
                </a:solidFill>
              </a:rPr>
              <a:t>Uniform/Suit Violations</a:t>
            </a:r>
          </a:p>
        </p:txBody>
      </p:sp>
      <p:sp>
        <p:nvSpPr>
          <p:cNvPr id="3" name="Content Placeholder 2"/>
          <p:cNvSpPr>
            <a:spLocks noGrp="1"/>
          </p:cNvSpPr>
          <p:nvPr>
            <p:ph idx="1"/>
          </p:nvPr>
        </p:nvSpPr>
        <p:spPr>
          <a:xfrm>
            <a:off x="266700" y="1373188"/>
            <a:ext cx="8610600" cy="5210174"/>
          </a:xfrm>
        </p:spPr>
        <p:txBody>
          <a:bodyPr>
            <a:normAutofit/>
          </a:bodyPr>
          <a:lstStyle/>
          <a:p>
            <a:pPr>
              <a:spcBef>
                <a:spcPts val="1200"/>
              </a:spcBef>
              <a:buFont typeface="Wingdings" panose="05000000000000000000" pitchFamily="2" charset="2"/>
              <a:buChar char="§"/>
            </a:pPr>
            <a:r>
              <a:rPr lang="en-US" b="1" dirty="0">
                <a:latin typeface="Arial" panose="020B0604020202020204" pitchFamily="34" charset="0"/>
                <a:cs typeface="Arial" panose="020B0604020202020204" pitchFamily="34" charset="0"/>
              </a:rPr>
              <a:t>If on deck, notify (require change to a conforming suit before swim)</a:t>
            </a:r>
          </a:p>
          <a:p>
            <a:pPr>
              <a:spcBef>
                <a:spcPts val="1200"/>
              </a:spcBef>
              <a:buFont typeface="Wingdings" panose="05000000000000000000" pitchFamily="2" charset="2"/>
              <a:buChar char="§"/>
            </a:pPr>
            <a:r>
              <a:rPr lang="en-US" b="1" dirty="0">
                <a:latin typeface="Arial" panose="020B0604020202020204" pitchFamily="34" charset="0"/>
                <a:cs typeface="Arial" panose="020B0604020202020204" pitchFamily="34" charset="0"/>
              </a:rPr>
              <a:t>If on blocks after whistle, swim &amp;  DQ</a:t>
            </a:r>
          </a:p>
          <a:p>
            <a:pPr>
              <a:spcBef>
                <a:spcPts val="1200"/>
              </a:spcBef>
              <a:buFont typeface="Wingdings" panose="05000000000000000000" pitchFamily="2" charset="2"/>
              <a:buChar char="§"/>
            </a:pPr>
            <a:r>
              <a:rPr lang="en-US" b="1" dirty="0">
                <a:latin typeface="Arial" panose="020B0604020202020204" pitchFamily="34" charset="0"/>
                <a:cs typeface="Arial" panose="020B0604020202020204" pitchFamily="34" charset="0"/>
              </a:rPr>
              <a:t>Suit violations - Best handled during warm-ups.</a:t>
            </a:r>
          </a:p>
          <a:p>
            <a:pPr lvl="1">
              <a:buFont typeface="Arial" panose="020B0604020202020204" pitchFamily="34" charset="0"/>
              <a:buChar char="•"/>
            </a:pPr>
            <a:r>
              <a:rPr lang="en-US" b="1" dirty="0">
                <a:latin typeface="Arial" panose="020B0604020202020204" pitchFamily="34" charset="0"/>
                <a:cs typeface="Arial" panose="020B0604020202020204" pitchFamily="34" charset="0"/>
              </a:rPr>
              <a:t>Referee tactfully informs the swimmer’s coach.</a:t>
            </a:r>
          </a:p>
          <a:p>
            <a:pPr lvl="1">
              <a:buFont typeface="Arial" panose="020B0604020202020204" pitchFamily="34" charset="0"/>
              <a:buChar char="•"/>
            </a:pPr>
            <a:r>
              <a:rPr lang="en-US" b="1" dirty="0">
                <a:latin typeface="Arial" panose="020B0604020202020204" pitchFamily="34" charset="0"/>
                <a:cs typeface="Arial" panose="020B0604020202020204" pitchFamily="34" charset="0"/>
              </a:rPr>
              <a:t>Require change to a conforming suit before next swim.</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C2FD70A1-BEA6-4051-8561-367BCECAEA69}" type="slidenum">
              <a:rPr lang="en-US" smtClean="0"/>
              <a:pPr/>
              <a:t>16</a:t>
            </a:fld>
            <a:endParaRPr lang="en-US" dirty="0"/>
          </a:p>
        </p:txBody>
      </p:sp>
    </p:spTree>
    <p:extLst>
      <p:ext uri="{BB962C8B-B14F-4D97-AF65-F5344CB8AC3E}">
        <p14:creationId xmlns:p14="http://schemas.microsoft.com/office/powerpoint/2010/main" val="28798713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solidFill>
                  <a:srgbClr val="00B050"/>
                </a:solidFill>
                <a:latin typeface="Arial" pitchFamily="34" charset="0"/>
                <a:cs typeface="Arial" pitchFamily="34" charset="0"/>
              </a:rPr>
              <a:t>The</a:t>
            </a:r>
            <a:r>
              <a:rPr lang="en-US" sz="4000" b="1" dirty="0">
                <a:solidFill>
                  <a:srgbClr val="00B0F0"/>
                </a:solidFill>
                <a:latin typeface="Arial" pitchFamily="34" charset="0"/>
                <a:cs typeface="Arial" pitchFamily="34" charset="0"/>
              </a:rPr>
              <a:t> </a:t>
            </a:r>
            <a:r>
              <a:rPr lang="en-US" b="1" dirty="0">
                <a:solidFill>
                  <a:srgbClr val="00B050"/>
                </a:solidFill>
                <a:latin typeface="Segoe UI Black" panose="020B0A02040204020203" pitchFamily="34" charset="0"/>
                <a:ea typeface="Segoe UI Black" panose="020B0A02040204020203" pitchFamily="34" charset="0"/>
                <a:cs typeface="Segoe UI Black" panose="020B0A02040204020203" pitchFamily="34" charset="0"/>
              </a:rPr>
              <a:t>Tape</a:t>
            </a:r>
            <a:r>
              <a:rPr lang="en-US" b="1" dirty="0">
                <a:solidFill>
                  <a:srgbClr val="00B050"/>
                </a:solidFill>
              </a:rPr>
              <a:t> </a:t>
            </a:r>
            <a:r>
              <a:rPr lang="en-US" sz="4000" b="1" dirty="0">
                <a:solidFill>
                  <a:srgbClr val="00B050"/>
                </a:solidFill>
                <a:latin typeface="Arial" pitchFamily="34" charset="0"/>
                <a:cs typeface="Arial" pitchFamily="34" charset="0"/>
              </a:rPr>
              <a:t>Rule</a:t>
            </a:r>
          </a:p>
        </p:txBody>
      </p:sp>
      <p:sp>
        <p:nvSpPr>
          <p:cNvPr id="3" name="Content Placeholder 2"/>
          <p:cNvSpPr>
            <a:spLocks noGrp="1"/>
          </p:cNvSpPr>
          <p:nvPr>
            <p:ph idx="1"/>
          </p:nvPr>
        </p:nvSpPr>
        <p:spPr>
          <a:xfrm>
            <a:off x="304800" y="1600200"/>
            <a:ext cx="8686800" cy="4525963"/>
          </a:xfrm>
        </p:spPr>
        <p:txBody>
          <a:bodyPr>
            <a:normAutofit/>
          </a:bodyPr>
          <a:lstStyle/>
          <a:p>
            <a:pPr marL="0" indent="0"/>
            <a:endParaRPr lang="en-US" sz="2000" b="1" dirty="0">
              <a:solidFill>
                <a:schemeClr val="tx2"/>
              </a:solidFill>
              <a:latin typeface="Arial" pitchFamily="34" charset="0"/>
              <a:cs typeface="Arial" pitchFamily="34" charset="0"/>
            </a:endParaRPr>
          </a:p>
          <a:p>
            <a:pPr marL="0" indent="0"/>
            <a:r>
              <a:rPr lang="en-US" sz="2400" b="1" dirty="0">
                <a:solidFill>
                  <a:srgbClr val="FF0000"/>
                </a:solidFill>
                <a:latin typeface="Arial" pitchFamily="34" charset="0"/>
                <a:cs typeface="Arial" pitchFamily="34" charset="0"/>
              </a:rPr>
              <a:t>   No adhesives</a:t>
            </a:r>
            <a:r>
              <a:rPr lang="en-US" sz="2400" b="1" dirty="0">
                <a:latin typeface="Arial" pitchFamily="34" charset="0"/>
                <a:cs typeface="Arial" pitchFamily="34" charset="0"/>
              </a:rPr>
              <a:t>: No </a:t>
            </a:r>
            <a:r>
              <a:rPr lang="en-US" sz="2400" b="1" dirty="0" err="1">
                <a:latin typeface="Arial" pitchFamily="34" charset="0"/>
                <a:cs typeface="Arial" pitchFamily="34" charset="0"/>
              </a:rPr>
              <a:t>kinesio</a:t>
            </a:r>
            <a:r>
              <a:rPr lang="en-US" sz="2400" b="1" dirty="0">
                <a:latin typeface="Arial" pitchFamily="34" charset="0"/>
                <a:cs typeface="Arial" pitchFamily="34" charset="0"/>
              </a:rPr>
              <a:t> tape; requires prior approval of meet referee No band-aids (they come loose/off)</a:t>
            </a:r>
          </a:p>
          <a:p>
            <a:r>
              <a:rPr lang="en-US" sz="2400" b="1" dirty="0">
                <a:latin typeface="Arial" pitchFamily="34" charset="0"/>
                <a:cs typeface="Arial" pitchFamily="34" charset="0"/>
              </a:rPr>
              <a:t>Medical tape OK for broken finger, diver’s brace. Cover bleeding wound.</a:t>
            </a:r>
          </a:p>
          <a:p>
            <a:r>
              <a:rPr lang="en-US" sz="2400" b="1" dirty="0">
                <a:solidFill>
                  <a:srgbClr val="FF0000"/>
                </a:solidFill>
                <a:latin typeface="Arial" pitchFamily="34" charset="0"/>
                <a:cs typeface="Arial" pitchFamily="34" charset="0"/>
              </a:rPr>
              <a:t>No </a:t>
            </a:r>
            <a:r>
              <a:rPr lang="en-US" sz="2400" b="1" dirty="0" err="1">
                <a:solidFill>
                  <a:srgbClr val="FF0000"/>
                </a:solidFill>
                <a:latin typeface="Arial" pitchFamily="34" charset="0"/>
                <a:cs typeface="Arial" pitchFamily="34" charset="0"/>
              </a:rPr>
              <a:t>compressives</a:t>
            </a:r>
            <a:r>
              <a:rPr lang="en-US" sz="2400" b="1" dirty="0">
                <a:solidFill>
                  <a:srgbClr val="FF0000"/>
                </a:solidFill>
                <a:latin typeface="Arial" pitchFamily="34" charset="0"/>
                <a:cs typeface="Arial" pitchFamily="34" charset="0"/>
              </a:rPr>
              <a:t>:  </a:t>
            </a:r>
            <a:r>
              <a:rPr lang="en-US" sz="2400" b="1" dirty="0">
                <a:latin typeface="Arial" pitchFamily="34" charset="0"/>
                <a:cs typeface="Arial" pitchFamily="34" charset="0"/>
              </a:rPr>
              <a:t>rubber or elastic sleeves/wraps</a:t>
            </a:r>
          </a:p>
          <a:p>
            <a:pPr marL="0" indent="0">
              <a:buNone/>
            </a:pPr>
            <a:endParaRPr lang="en-US" sz="18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C2FD70A1-BEA6-4051-8561-367BCECAEA69}" type="slidenum">
              <a:rPr lang="en-US" smtClean="0"/>
              <a:pPr/>
              <a:t>17</a:t>
            </a:fld>
            <a:endParaRPr lang="en-US" dirty="0"/>
          </a:p>
        </p:txBody>
      </p:sp>
    </p:spTree>
    <p:extLst>
      <p:ext uri="{BB962C8B-B14F-4D97-AF65-F5344CB8AC3E}">
        <p14:creationId xmlns:p14="http://schemas.microsoft.com/office/powerpoint/2010/main" val="21720312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solidFill>
                  <a:srgbClr val="FF0000"/>
                </a:solidFill>
                <a:latin typeface="Arial" pitchFamily="34" charset="0"/>
                <a:cs typeface="Arial" pitchFamily="34" charset="0"/>
              </a:rPr>
              <a:t>Blood</a:t>
            </a:r>
          </a:p>
        </p:txBody>
      </p:sp>
      <p:sp>
        <p:nvSpPr>
          <p:cNvPr id="3" name="Content Placeholder 2"/>
          <p:cNvSpPr>
            <a:spLocks noGrp="1"/>
          </p:cNvSpPr>
          <p:nvPr>
            <p:ph idx="1"/>
          </p:nvPr>
        </p:nvSpPr>
        <p:spPr>
          <a:xfrm>
            <a:off x="457200" y="1417638"/>
            <a:ext cx="8382000" cy="4756150"/>
          </a:xfrm>
        </p:spPr>
        <p:txBody>
          <a:bodyPr>
            <a:normAutofit/>
          </a:bodyPr>
          <a:lstStyle/>
          <a:p>
            <a:pPr>
              <a:buFont typeface="Wingdings" panose="05000000000000000000" pitchFamily="2" charset="2"/>
              <a:buChar char="§"/>
            </a:pPr>
            <a:r>
              <a:rPr lang="en-US" sz="2400" b="1" dirty="0">
                <a:latin typeface="Arial" pitchFamily="34" charset="0"/>
                <a:cs typeface="Arial" pitchFamily="34" charset="0"/>
              </a:rPr>
              <a:t>Blood is a </a:t>
            </a:r>
            <a:r>
              <a:rPr lang="en-US" sz="2400" b="1" dirty="0">
                <a:solidFill>
                  <a:srgbClr val="FF0000"/>
                </a:solidFill>
                <a:latin typeface="Arial" pitchFamily="34" charset="0"/>
                <a:cs typeface="Arial" pitchFamily="34" charset="0"/>
              </a:rPr>
              <a:t>NO-NO </a:t>
            </a:r>
            <a:r>
              <a:rPr lang="en-US" sz="2400" b="1" dirty="0">
                <a:latin typeface="Arial" pitchFamily="34" charset="0"/>
                <a:cs typeface="Arial" pitchFamily="34" charset="0"/>
              </a:rPr>
              <a:t>at meets.</a:t>
            </a:r>
            <a:endParaRPr lang="en-US" sz="2400" b="1" dirty="0">
              <a:solidFill>
                <a:schemeClr val="tx2"/>
              </a:solidFill>
              <a:latin typeface="Arial" pitchFamily="34" charset="0"/>
              <a:cs typeface="Arial" pitchFamily="34" charset="0"/>
            </a:endParaRPr>
          </a:p>
          <a:p>
            <a:pPr>
              <a:spcBef>
                <a:spcPts val="1200"/>
              </a:spcBef>
              <a:buFont typeface="Wingdings" panose="05000000000000000000" pitchFamily="2" charset="2"/>
              <a:buChar char="§"/>
            </a:pPr>
            <a:r>
              <a:rPr lang="en-US" sz="2400" b="1" dirty="0">
                <a:latin typeface="Arial" pitchFamily="34" charset="0"/>
                <a:cs typeface="Arial" pitchFamily="34" charset="0"/>
              </a:rPr>
              <a:t>Deal with any blood </a:t>
            </a:r>
            <a:r>
              <a:rPr lang="en-US" sz="2400" b="1" dirty="0">
                <a:solidFill>
                  <a:srgbClr val="FF0000"/>
                </a:solidFill>
                <a:latin typeface="Arial" pitchFamily="34" charset="0"/>
                <a:cs typeface="Arial" pitchFamily="34" charset="0"/>
              </a:rPr>
              <a:t>immediately</a:t>
            </a:r>
          </a:p>
          <a:p>
            <a:pPr lvl="1">
              <a:buFont typeface="Arial" panose="020B0604020202020204" pitchFamily="34" charset="0"/>
              <a:buChar char="•"/>
            </a:pPr>
            <a:r>
              <a:rPr lang="en-US" sz="2400" b="1" dirty="0">
                <a:latin typeface="Arial" pitchFamily="34" charset="0"/>
                <a:cs typeface="Arial" pitchFamily="34" charset="0"/>
              </a:rPr>
              <a:t>May delay start of race, reasonably.</a:t>
            </a:r>
          </a:p>
          <a:p>
            <a:pPr lvl="1">
              <a:buFont typeface="Arial" panose="020B0604020202020204" pitchFamily="34" charset="0"/>
              <a:buChar char="•"/>
            </a:pPr>
            <a:r>
              <a:rPr lang="en-US" sz="2400" b="1" dirty="0">
                <a:latin typeface="Arial" pitchFamily="34" charset="0"/>
                <a:cs typeface="Arial" pitchFamily="34" charset="0"/>
              </a:rPr>
              <a:t>Stop an ongoing race immediately, except if 4</a:t>
            </a:r>
            <a:r>
              <a:rPr lang="en-US" sz="2400" b="1" baseline="30000" dirty="0">
                <a:latin typeface="Arial" pitchFamily="34" charset="0"/>
                <a:cs typeface="Arial" pitchFamily="34" charset="0"/>
              </a:rPr>
              <a:t>th</a:t>
            </a:r>
            <a:r>
              <a:rPr lang="en-US" sz="2400" b="1" dirty="0">
                <a:latin typeface="Arial" pitchFamily="34" charset="0"/>
                <a:cs typeface="Arial" pitchFamily="34" charset="0"/>
              </a:rPr>
              <a:t> swimmer in relay.</a:t>
            </a:r>
          </a:p>
          <a:p>
            <a:pPr lvl="1">
              <a:buFont typeface="Arial" panose="020B0604020202020204" pitchFamily="34" charset="0"/>
              <a:buChar char="•"/>
            </a:pPr>
            <a:r>
              <a:rPr lang="en-US" sz="2400" b="1" dirty="0">
                <a:latin typeface="Arial" pitchFamily="34" charset="0"/>
                <a:cs typeface="Arial" pitchFamily="34" charset="0"/>
              </a:rPr>
              <a:t>Disinfect the deck, etc.</a:t>
            </a:r>
          </a:p>
          <a:p>
            <a:pPr lvl="1">
              <a:buFont typeface="Arial" panose="020B0604020202020204" pitchFamily="34" charset="0"/>
              <a:buChar char="•"/>
            </a:pPr>
            <a:r>
              <a:rPr lang="en-US" sz="2400" b="1" dirty="0">
                <a:latin typeface="Arial" pitchFamily="34" charset="0"/>
                <a:cs typeface="Arial" pitchFamily="34" charset="0"/>
              </a:rPr>
              <a:t>Send the swimmer off deck; cannot return until bleeding is stopped, cleaned &amp; covered.</a:t>
            </a:r>
          </a:p>
          <a:p>
            <a:pPr lvl="1">
              <a:buFont typeface="Arial" panose="020B0604020202020204" pitchFamily="34" charset="0"/>
              <a:buChar char="•"/>
            </a:pPr>
            <a:r>
              <a:rPr lang="en-US" sz="2400" b="1" dirty="0">
                <a:latin typeface="Arial" pitchFamily="34" charset="0"/>
                <a:cs typeface="Arial" pitchFamily="34" charset="0"/>
              </a:rPr>
              <a:t>Referee decides if re-entry is allowed.</a:t>
            </a:r>
          </a:p>
          <a:p>
            <a:pPr marL="457200" lvl="1" indent="-457200">
              <a:buFont typeface="Wingdings" panose="05000000000000000000" pitchFamily="2" charset="2"/>
              <a:buChar char="§"/>
            </a:pPr>
            <a:r>
              <a:rPr lang="en-US" b="1" dirty="0">
                <a:latin typeface="Arial" pitchFamily="34" charset="0"/>
                <a:cs typeface="Arial" pitchFamily="34" charset="0"/>
              </a:rPr>
              <a:t>No </a:t>
            </a:r>
            <a:r>
              <a:rPr lang="en-US" sz="2400" b="1" dirty="0">
                <a:latin typeface="Arial" pitchFamily="34" charset="0"/>
                <a:cs typeface="Arial" pitchFamily="34" charset="0"/>
              </a:rPr>
              <a:t>shaving</a:t>
            </a:r>
            <a:r>
              <a:rPr lang="en-US" b="1" dirty="0">
                <a:latin typeface="Arial" pitchFamily="34" charset="0"/>
                <a:cs typeface="Arial" pitchFamily="34" charset="0"/>
              </a:rPr>
              <a:t> at the meet</a:t>
            </a:r>
          </a:p>
          <a:p>
            <a:pPr lvl="1"/>
            <a:endParaRPr lang="en-US" b="1" dirty="0">
              <a:solidFill>
                <a:schemeClr val="tx2"/>
              </a:solidFill>
            </a:endParaRPr>
          </a:p>
        </p:txBody>
      </p:sp>
      <p:sp>
        <p:nvSpPr>
          <p:cNvPr id="4" name="Slide Number Placeholder 3"/>
          <p:cNvSpPr>
            <a:spLocks noGrp="1"/>
          </p:cNvSpPr>
          <p:nvPr>
            <p:ph type="sldNum" sz="quarter" idx="12"/>
          </p:nvPr>
        </p:nvSpPr>
        <p:spPr/>
        <p:txBody>
          <a:bodyPr/>
          <a:lstStyle/>
          <a:p>
            <a:fld id="{C2FD70A1-BEA6-4051-8561-367BCECAEA69}" type="slidenum">
              <a:rPr lang="en-US" smtClean="0"/>
              <a:pPr/>
              <a:t>18</a:t>
            </a:fld>
            <a:endParaRPr lang="en-US" dirty="0"/>
          </a:p>
        </p:txBody>
      </p:sp>
    </p:spTree>
    <p:extLst>
      <p:ext uri="{BB962C8B-B14F-4D97-AF65-F5344CB8AC3E}">
        <p14:creationId xmlns:p14="http://schemas.microsoft.com/office/powerpoint/2010/main" val="20748870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solidFill>
                  <a:srgbClr val="FF0000"/>
                </a:solidFill>
                <a:latin typeface="Arial" pitchFamily="34" charset="0"/>
                <a:cs typeface="Arial" pitchFamily="34" charset="0"/>
              </a:rPr>
              <a:t>Concussion</a:t>
            </a:r>
          </a:p>
        </p:txBody>
      </p:sp>
      <p:sp>
        <p:nvSpPr>
          <p:cNvPr id="3" name="Content Placeholder 2"/>
          <p:cNvSpPr>
            <a:spLocks noGrp="1"/>
          </p:cNvSpPr>
          <p:nvPr>
            <p:ph idx="1"/>
          </p:nvPr>
        </p:nvSpPr>
        <p:spPr>
          <a:xfrm>
            <a:off x="457200" y="1417638"/>
            <a:ext cx="8382000" cy="4756150"/>
          </a:xfrm>
        </p:spPr>
        <p:txBody>
          <a:bodyPr>
            <a:normAutofit/>
          </a:bodyPr>
          <a:lstStyle/>
          <a:p>
            <a:pPr>
              <a:buFont typeface="Wingdings" panose="05000000000000000000" pitchFamily="2" charset="2"/>
              <a:buChar char="§"/>
            </a:pPr>
            <a:r>
              <a:rPr lang="en-US" b="1" dirty="0">
                <a:latin typeface="Arial" pitchFamily="34" charset="0"/>
                <a:cs typeface="Arial" pitchFamily="34" charset="0"/>
              </a:rPr>
              <a:t>Swimmer displays symptoms, signs or behaviors consistent with a concussion</a:t>
            </a:r>
          </a:p>
          <a:p>
            <a:pPr lvl="1">
              <a:buFont typeface="Wingdings" panose="05000000000000000000" pitchFamily="2" charset="2"/>
              <a:buChar char="§"/>
            </a:pPr>
            <a:r>
              <a:rPr lang="en-US" b="1" dirty="0">
                <a:latin typeface="Arial" pitchFamily="34" charset="0"/>
                <a:cs typeface="Arial" pitchFamily="34" charset="0"/>
              </a:rPr>
              <a:t>Loss of consciousness, headache, dizziness, confusion, balance problem, etc. </a:t>
            </a:r>
          </a:p>
          <a:p>
            <a:pPr marL="457200" lvl="1" indent="-457200">
              <a:spcBef>
                <a:spcPts val="1200"/>
              </a:spcBef>
              <a:buFont typeface="Wingdings" panose="05000000000000000000" pitchFamily="2" charset="2"/>
              <a:buChar char="§"/>
            </a:pPr>
            <a:r>
              <a:rPr lang="en-US" sz="3200" b="1" dirty="0">
                <a:latin typeface="Arial" pitchFamily="34" charset="0"/>
                <a:cs typeface="Arial" pitchFamily="34" charset="0"/>
              </a:rPr>
              <a:t>Remove swimmer immediately from the meet</a:t>
            </a:r>
          </a:p>
        </p:txBody>
      </p:sp>
      <p:sp>
        <p:nvSpPr>
          <p:cNvPr id="4" name="Slide Number Placeholder 3"/>
          <p:cNvSpPr>
            <a:spLocks noGrp="1"/>
          </p:cNvSpPr>
          <p:nvPr>
            <p:ph type="sldNum" sz="quarter" idx="12"/>
          </p:nvPr>
        </p:nvSpPr>
        <p:spPr/>
        <p:txBody>
          <a:bodyPr/>
          <a:lstStyle/>
          <a:p>
            <a:fld id="{C2FD70A1-BEA6-4051-8561-367BCECAEA69}" type="slidenum">
              <a:rPr lang="en-US" smtClean="0"/>
              <a:pPr/>
              <a:t>19</a:t>
            </a:fld>
            <a:endParaRPr lang="en-US" dirty="0"/>
          </a:p>
        </p:txBody>
      </p:sp>
    </p:spTree>
    <p:extLst>
      <p:ext uri="{BB962C8B-B14F-4D97-AF65-F5344CB8AC3E}">
        <p14:creationId xmlns:p14="http://schemas.microsoft.com/office/powerpoint/2010/main" val="2550479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solidFill>
                  <a:srgbClr val="00B050"/>
                </a:solidFill>
                <a:latin typeface="Arial" pitchFamily="34" charset="0"/>
                <a:cs typeface="Arial" pitchFamily="34" charset="0"/>
              </a:rPr>
              <a:t>Goal of this Clinic</a:t>
            </a:r>
            <a:endParaRPr lang="en-US" sz="4000" dirty="0">
              <a:solidFill>
                <a:srgbClr val="00B050"/>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b="1" dirty="0">
                <a:latin typeface="Arial" pitchFamily="34" charset="0"/>
                <a:cs typeface="Arial" pitchFamily="34" charset="0"/>
              </a:rPr>
              <a:t>Get you ready to officiate an SAAA Swim Meet:</a:t>
            </a:r>
          </a:p>
          <a:p>
            <a:pPr lvl="2">
              <a:lnSpc>
                <a:spcPct val="150000"/>
              </a:lnSpc>
            </a:pPr>
            <a:r>
              <a:rPr lang="en-US" b="1" dirty="0">
                <a:latin typeface="Arial" pitchFamily="34" charset="0"/>
                <a:cs typeface="Arial" pitchFamily="34" charset="0"/>
              </a:rPr>
              <a:t>Making DQ calls</a:t>
            </a:r>
          </a:p>
          <a:p>
            <a:pPr lvl="2">
              <a:lnSpc>
                <a:spcPct val="150000"/>
              </a:lnSpc>
            </a:pPr>
            <a:r>
              <a:rPr lang="en-US" b="1" dirty="0">
                <a:latin typeface="Arial" pitchFamily="34" charset="0"/>
                <a:cs typeface="Arial" pitchFamily="34" charset="0"/>
              </a:rPr>
              <a:t>Stroke Briefing</a:t>
            </a:r>
          </a:p>
          <a:p>
            <a:endParaRPr lang="en-US" b="1" dirty="0">
              <a:solidFill>
                <a:schemeClr val="tx2"/>
              </a:solidFill>
            </a:endParaRPr>
          </a:p>
          <a:p>
            <a:endParaRPr lang="en-US" dirty="0"/>
          </a:p>
        </p:txBody>
      </p:sp>
      <p:sp>
        <p:nvSpPr>
          <p:cNvPr id="4" name="Slide Number Placeholder 3"/>
          <p:cNvSpPr>
            <a:spLocks noGrp="1"/>
          </p:cNvSpPr>
          <p:nvPr>
            <p:ph type="sldNum" sz="quarter" idx="12"/>
          </p:nvPr>
        </p:nvSpPr>
        <p:spPr/>
        <p:txBody>
          <a:bodyPr/>
          <a:lstStyle/>
          <a:p>
            <a:fld id="{C2FD70A1-BEA6-4051-8561-367BCECAEA69}" type="slidenum">
              <a:rPr lang="en-US" smtClean="0"/>
              <a:pPr/>
              <a:t>2</a:t>
            </a:fld>
            <a:endParaRPr lang="en-US" dirty="0"/>
          </a:p>
        </p:txBody>
      </p:sp>
    </p:spTree>
    <p:extLst>
      <p:ext uri="{BB962C8B-B14F-4D97-AF65-F5344CB8AC3E}">
        <p14:creationId xmlns:p14="http://schemas.microsoft.com/office/powerpoint/2010/main" val="40644431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5375"/>
          </a:xfrm>
        </p:spPr>
        <p:txBody>
          <a:bodyPr>
            <a:normAutofit/>
          </a:bodyPr>
          <a:lstStyle/>
          <a:p>
            <a:r>
              <a:rPr lang="en-US" sz="4000" b="1" dirty="0">
                <a:solidFill>
                  <a:srgbClr val="00B050"/>
                </a:solidFill>
                <a:latin typeface="Arial" pitchFamily="34" charset="0"/>
                <a:cs typeface="Arial" pitchFamily="34" charset="0"/>
              </a:rPr>
              <a:t>A Note About </a:t>
            </a:r>
            <a:r>
              <a:rPr lang="en-US" sz="4000" b="1" dirty="0">
                <a:solidFill>
                  <a:srgbClr val="FF0000"/>
                </a:solidFill>
                <a:latin typeface="Arial" pitchFamily="34" charset="0"/>
                <a:cs typeface="Arial" pitchFamily="34" charset="0"/>
              </a:rPr>
              <a:t>Coaches</a:t>
            </a:r>
          </a:p>
        </p:txBody>
      </p:sp>
      <p:sp>
        <p:nvSpPr>
          <p:cNvPr id="3" name="Content Placeholder 2"/>
          <p:cNvSpPr>
            <a:spLocks noGrp="1"/>
          </p:cNvSpPr>
          <p:nvPr>
            <p:ph idx="1"/>
          </p:nvPr>
        </p:nvSpPr>
        <p:spPr>
          <a:xfrm>
            <a:off x="228600" y="1524000"/>
            <a:ext cx="8686800" cy="5059362"/>
          </a:xfrm>
        </p:spPr>
        <p:txBody>
          <a:bodyPr>
            <a:normAutofit/>
          </a:bodyPr>
          <a:lstStyle/>
          <a:p>
            <a:pPr>
              <a:buFont typeface="Wingdings" panose="05000000000000000000" pitchFamily="2" charset="2"/>
              <a:buChar char="§"/>
            </a:pPr>
            <a:r>
              <a:rPr lang="en-US" sz="2600" b="1" dirty="0">
                <a:latin typeface="Arial" pitchFamily="34" charset="0"/>
                <a:cs typeface="Arial" pitchFamily="34" charset="0"/>
              </a:rPr>
              <a:t>Do not be surprised when they protest a call in a “novel” way; it’s not personal</a:t>
            </a:r>
            <a:r>
              <a:rPr lang="en-US" sz="2400" b="1" dirty="0">
                <a:latin typeface="Arial" pitchFamily="34" charset="0"/>
                <a:cs typeface="Arial" pitchFamily="34" charset="0"/>
              </a:rPr>
              <a:t>.</a:t>
            </a:r>
          </a:p>
          <a:p>
            <a:pPr lvl="1">
              <a:buFont typeface="Arial" panose="020B0604020202020204" pitchFamily="34" charset="0"/>
              <a:buChar char="•"/>
            </a:pPr>
            <a:r>
              <a:rPr lang="en-US" sz="2400" b="1" dirty="0">
                <a:latin typeface="Arial" pitchFamily="34" charset="0"/>
                <a:cs typeface="Arial" pitchFamily="34" charset="0"/>
              </a:rPr>
              <a:t>Many are new to swim coaching and some may just be getting to know the rules.</a:t>
            </a:r>
          </a:p>
          <a:p>
            <a:pPr lvl="1">
              <a:buFont typeface="Arial" panose="020B0604020202020204" pitchFamily="34" charset="0"/>
              <a:buChar char="•"/>
            </a:pPr>
            <a:r>
              <a:rPr lang="en-US" sz="2400" b="1" dirty="0">
                <a:latin typeface="Arial" pitchFamily="34" charset="0"/>
                <a:cs typeface="Arial" pitchFamily="34" charset="0"/>
              </a:rPr>
              <a:t>It’s their job to be advocates for their swimmers</a:t>
            </a:r>
          </a:p>
          <a:p>
            <a:pPr marL="398463" lvl="1" indent="-342900">
              <a:spcBef>
                <a:spcPts val="1200"/>
              </a:spcBef>
              <a:buFont typeface="Wingdings" panose="05000000000000000000" pitchFamily="2" charset="2"/>
              <a:buChar char="§"/>
            </a:pPr>
            <a:r>
              <a:rPr lang="en-US" sz="2600" b="1" dirty="0">
                <a:latin typeface="Arial" pitchFamily="34" charset="0"/>
                <a:cs typeface="Arial" pitchFamily="34" charset="0"/>
              </a:rPr>
              <a:t>Remain calm and non-confrontational.</a:t>
            </a:r>
          </a:p>
          <a:p>
            <a:pPr marL="398462" lvl="1" indent="-342900">
              <a:spcBef>
                <a:spcPts val="1200"/>
              </a:spcBef>
              <a:buFont typeface="Wingdings" panose="05000000000000000000" pitchFamily="2" charset="2"/>
              <a:buChar char="§"/>
            </a:pPr>
            <a:r>
              <a:rPr lang="en-US" sz="2600" b="1" dirty="0">
                <a:latin typeface="Arial" pitchFamily="34" charset="0"/>
                <a:cs typeface="Arial" pitchFamily="34" charset="0"/>
              </a:rPr>
              <a:t>Offer to do a stroke briefing for them before meet.</a:t>
            </a:r>
          </a:p>
          <a:p>
            <a:pPr marL="398462" lvl="1" indent="-342900">
              <a:spcBef>
                <a:spcPts val="1200"/>
              </a:spcBef>
              <a:buFont typeface="Wingdings" panose="05000000000000000000" pitchFamily="2" charset="2"/>
              <a:buChar char="§"/>
            </a:pPr>
            <a:r>
              <a:rPr lang="en-US" sz="2600" b="1" dirty="0">
                <a:latin typeface="Arial" pitchFamily="34" charset="0"/>
                <a:cs typeface="Arial" pitchFamily="34" charset="0"/>
              </a:rPr>
              <a:t>DQ clarifications, if the coach wants, should </a:t>
            </a:r>
            <a:r>
              <a:rPr lang="en-US" sz="2600" b="1" dirty="0">
                <a:solidFill>
                  <a:srgbClr val="FF0000"/>
                </a:solidFill>
                <a:latin typeface="Arial" pitchFamily="34" charset="0"/>
                <a:cs typeface="Arial" pitchFamily="34" charset="0"/>
              </a:rPr>
              <a:t>always</a:t>
            </a:r>
            <a:r>
              <a:rPr lang="en-US" sz="2600" b="1" dirty="0">
                <a:latin typeface="Arial" pitchFamily="34" charset="0"/>
                <a:cs typeface="Arial" pitchFamily="34" charset="0"/>
              </a:rPr>
              <a:t> come from the Referee.</a:t>
            </a:r>
            <a:endParaRPr lang="en-US" sz="26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C2FD70A1-BEA6-4051-8561-367BCECAEA69}" type="slidenum">
              <a:rPr lang="en-US" smtClean="0"/>
              <a:pPr/>
              <a:t>20</a:t>
            </a:fld>
            <a:endParaRPr lang="en-US" dirty="0"/>
          </a:p>
        </p:txBody>
      </p:sp>
    </p:spTree>
    <p:extLst>
      <p:ext uri="{BB962C8B-B14F-4D97-AF65-F5344CB8AC3E}">
        <p14:creationId xmlns:p14="http://schemas.microsoft.com/office/powerpoint/2010/main" val="9977037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b="1" dirty="0">
                <a:solidFill>
                  <a:srgbClr val="00B050"/>
                </a:solidFill>
              </a:rPr>
              <a:t>Points of Emphasis</a:t>
            </a:r>
          </a:p>
        </p:txBody>
      </p:sp>
      <p:sp>
        <p:nvSpPr>
          <p:cNvPr id="3" name="Content Placeholder 2"/>
          <p:cNvSpPr>
            <a:spLocks noGrp="1"/>
          </p:cNvSpPr>
          <p:nvPr>
            <p:ph idx="1"/>
          </p:nvPr>
        </p:nvSpPr>
        <p:spPr>
          <a:xfrm>
            <a:off x="152400" y="1311275"/>
            <a:ext cx="8763000" cy="5045075"/>
          </a:xfrm>
        </p:spPr>
        <p:txBody>
          <a:bodyPr>
            <a:noAutofit/>
          </a:bodyPr>
          <a:lstStyle/>
          <a:p>
            <a:r>
              <a:rPr lang="en-US" sz="1400" b="1" dirty="0">
                <a:solidFill>
                  <a:srgbClr val="FF0000"/>
                </a:solidFill>
                <a:latin typeface="Arial" pitchFamily="34" charset="0"/>
                <a:cs typeface="Arial" pitchFamily="34" charset="0"/>
              </a:rPr>
              <a:t>Lightening &amp; Thunder </a:t>
            </a:r>
            <a:r>
              <a:rPr lang="en-US" sz="1400" b="1" dirty="0">
                <a:latin typeface="Arial" pitchFamily="34" charset="0"/>
                <a:cs typeface="Arial" pitchFamily="34" charset="0"/>
              </a:rPr>
              <a:t>Guidelines:</a:t>
            </a:r>
          </a:p>
          <a:p>
            <a:pPr lvl="1"/>
            <a:r>
              <a:rPr lang="en-US" sz="1400" b="1" dirty="0">
                <a:latin typeface="Arial" pitchFamily="34" charset="0"/>
                <a:cs typeface="Arial" pitchFamily="34" charset="0"/>
              </a:rPr>
              <a:t>Suspend activities when lightning is at 10 miles from pool.</a:t>
            </a:r>
          </a:p>
          <a:p>
            <a:pPr lvl="1"/>
            <a:r>
              <a:rPr lang="en-US" sz="1400" b="1" dirty="0">
                <a:latin typeface="Arial" pitchFamily="34" charset="0"/>
                <a:cs typeface="Arial" pitchFamily="34" charset="0"/>
              </a:rPr>
              <a:t>Evacuate pool and surrounding deck; many indoor facilities are grounded.</a:t>
            </a:r>
          </a:p>
          <a:p>
            <a:pPr lvl="1"/>
            <a:r>
              <a:rPr lang="en-US" sz="1400" b="1" dirty="0">
                <a:latin typeface="Arial" pitchFamily="34" charset="0"/>
                <a:cs typeface="Arial" pitchFamily="34" charset="0"/>
              </a:rPr>
              <a:t>Do not resume activities until 30 minutes lapse after last sound/sighting.</a:t>
            </a:r>
          </a:p>
          <a:p>
            <a:pPr marL="0" indent="0">
              <a:buNone/>
            </a:pPr>
            <a:endParaRPr lang="en-US" sz="1400" b="1" dirty="0">
              <a:latin typeface="Arial" pitchFamily="34" charset="0"/>
              <a:cs typeface="Arial" pitchFamily="34" charset="0"/>
            </a:endParaRPr>
          </a:p>
          <a:p>
            <a:r>
              <a:rPr lang="en-US" sz="1400" b="1" dirty="0">
                <a:solidFill>
                  <a:srgbClr val="FF0000"/>
                </a:solidFill>
                <a:latin typeface="Arial" pitchFamily="34" charset="0"/>
                <a:cs typeface="Arial" pitchFamily="34" charset="0"/>
              </a:rPr>
              <a:t>Uniforms</a:t>
            </a:r>
            <a:r>
              <a:rPr lang="en-US" sz="1400" b="1" dirty="0">
                <a:latin typeface="Arial" pitchFamily="34" charset="0"/>
                <a:cs typeface="Arial" pitchFamily="34" charset="0"/>
              </a:rPr>
              <a:t> must be of decent appearance, including suit coverage.</a:t>
            </a:r>
          </a:p>
          <a:p>
            <a:pPr lvl="1"/>
            <a:r>
              <a:rPr lang="en-US" sz="1400" b="1" dirty="0">
                <a:latin typeface="Arial" pitchFamily="34" charset="0"/>
                <a:cs typeface="Arial" pitchFamily="34" charset="0"/>
              </a:rPr>
              <a:t>Meet referee should contact coach (not swimmer) and request that the uniform meet standards.</a:t>
            </a:r>
          </a:p>
          <a:p>
            <a:pPr marL="0" indent="0">
              <a:buNone/>
            </a:pPr>
            <a:endParaRPr lang="en-US" sz="1400" b="1" dirty="0">
              <a:latin typeface="Arial" pitchFamily="34" charset="0"/>
              <a:cs typeface="Arial" pitchFamily="34" charset="0"/>
            </a:endParaRPr>
          </a:p>
          <a:p>
            <a:pPr>
              <a:buFont typeface="Wingdings" panose="05000000000000000000" pitchFamily="2" charset="2"/>
              <a:buChar char="§"/>
            </a:pPr>
            <a:r>
              <a:rPr lang="en-US" sz="1400" b="1" dirty="0">
                <a:solidFill>
                  <a:srgbClr val="FF0000"/>
                </a:solidFill>
                <a:latin typeface="Arial" pitchFamily="34" charset="0"/>
                <a:cs typeface="Arial" pitchFamily="34" charset="0"/>
              </a:rPr>
              <a:t>Deck-changing</a:t>
            </a:r>
            <a:r>
              <a:rPr lang="en-US" sz="1400" b="1" dirty="0">
                <a:latin typeface="Arial" pitchFamily="34" charset="0"/>
                <a:cs typeface="Arial" pitchFamily="34" charset="0"/>
              </a:rPr>
              <a:t> will result in exclusion from the rest of the meet.</a:t>
            </a:r>
          </a:p>
          <a:p>
            <a:pPr>
              <a:spcBef>
                <a:spcPts val="1800"/>
              </a:spcBef>
              <a:buFont typeface="Wingdings" panose="05000000000000000000" pitchFamily="2" charset="2"/>
              <a:buChar char="§"/>
            </a:pPr>
            <a:r>
              <a:rPr lang="en-US" sz="1400" b="1" dirty="0">
                <a:latin typeface="Arial" pitchFamily="34" charset="0"/>
                <a:cs typeface="Arial" pitchFamily="34" charset="0"/>
              </a:rPr>
              <a:t>The </a:t>
            </a:r>
            <a:r>
              <a:rPr lang="en-US" sz="1400" b="1" dirty="0">
                <a:solidFill>
                  <a:srgbClr val="FF0000"/>
                </a:solidFill>
                <a:latin typeface="Arial" pitchFamily="34" charset="0"/>
                <a:cs typeface="Arial" pitchFamily="34" charset="0"/>
              </a:rPr>
              <a:t>final leg </a:t>
            </a:r>
            <a:r>
              <a:rPr lang="en-US" sz="1400" b="1" dirty="0">
                <a:latin typeface="Arial" pitchFamily="34" charset="0"/>
                <a:cs typeface="Arial" pitchFamily="34" charset="0"/>
              </a:rPr>
              <a:t>of the individual medley and the medley relay requires the swimmer to be at or past vertical toward the breast before they initiate any stroke, kick or propulsive motion.</a:t>
            </a:r>
          </a:p>
          <a:p>
            <a:pPr>
              <a:spcBef>
                <a:spcPts val="1800"/>
              </a:spcBef>
              <a:buFont typeface="Wingdings" panose="05000000000000000000" pitchFamily="2" charset="2"/>
              <a:buChar char="§"/>
            </a:pPr>
            <a:r>
              <a:rPr lang="en-US" sz="1400" b="1" dirty="0">
                <a:solidFill>
                  <a:srgbClr val="FF0000"/>
                </a:solidFill>
                <a:latin typeface="Arial" pitchFamily="34" charset="0"/>
                <a:cs typeface="Arial" pitchFamily="34" charset="0"/>
              </a:rPr>
              <a:t>Jewelry </a:t>
            </a:r>
            <a:r>
              <a:rPr lang="en-US" sz="1400" b="1" dirty="0">
                <a:latin typeface="Arial" pitchFamily="34" charset="0"/>
                <a:cs typeface="Arial" pitchFamily="34" charset="0"/>
              </a:rPr>
              <a:t>is permitted; wearing of medical alerts is encouraged, need not be taped to body.</a:t>
            </a:r>
            <a:endParaRPr lang="en-US" sz="1050" b="1" i="1" dirty="0">
              <a:latin typeface="Arial" pitchFamily="34" charset="0"/>
              <a:cs typeface="Arial" pitchFamily="34" charset="0"/>
            </a:endParaRPr>
          </a:p>
          <a:p>
            <a:endParaRPr lang="en-US" sz="1200" dirty="0"/>
          </a:p>
        </p:txBody>
      </p:sp>
      <p:sp>
        <p:nvSpPr>
          <p:cNvPr id="4" name="Slide Number Placeholder 3"/>
          <p:cNvSpPr>
            <a:spLocks noGrp="1"/>
          </p:cNvSpPr>
          <p:nvPr>
            <p:ph type="sldNum" sz="quarter" idx="12"/>
          </p:nvPr>
        </p:nvSpPr>
        <p:spPr/>
        <p:txBody>
          <a:bodyPr/>
          <a:lstStyle/>
          <a:p>
            <a:fld id="{C2FD70A1-BEA6-4051-8561-367BCECAEA69}" type="slidenum">
              <a:rPr lang="en-US" smtClean="0"/>
              <a:pPr/>
              <a:t>21</a:t>
            </a:fld>
            <a:endParaRPr lang="en-US" dirty="0"/>
          </a:p>
        </p:txBody>
      </p:sp>
    </p:spTree>
    <p:extLst>
      <p:ext uri="{BB962C8B-B14F-4D97-AF65-F5344CB8AC3E}">
        <p14:creationId xmlns:p14="http://schemas.microsoft.com/office/powerpoint/2010/main" val="31944992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FFC000"/>
                </a:solidFill>
                <a:effectLst>
                  <a:outerShdw blurRad="38100" dist="38100" dir="2700000" algn="tl">
                    <a:srgbClr val="000000">
                      <a:alpha val="43137"/>
                    </a:srgbClr>
                  </a:outerShdw>
                </a:effectLst>
                <a:latin typeface="Arial" pitchFamily="34" charset="0"/>
                <a:cs typeface="Arial" pitchFamily="34" charset="0"/>
              </a:rPr>
              <a:t>The Golden Rule</a:t>
            </a:r>
          </a:p>
        </p:txBody>
      </p:sp>
      <p:sp>
        <p:nvSpPr>
          <p:cNvPr id="3" name="Content Placeholder 2"/>
          <p:cNvSpPr>
            <a:spLocks noGrp="1"/>
          </p:cNvSpPr>
          <p:nvPr>
            <p:ph idx="1"/>
          </p:nvPr>
        </p:nvSpPr>
        <p:spPr/>
        <p:txBody>
          <a:bodyPr/>
          <a:lstStyle/>
          <a:p>
            <a:pPr>
              <a:buNone/>
            </a:pPr>
            <a:endParaRPr lang="en-US" dirty="0"/>
          </a:p>
          <a:p>
            <a:pPr>
              <a:buNone/>
            </a:pPr>
            <a:endParaRPr lang="en-US" dirty="0"/>
          </a:p>
          <a:p>
            <a:pPr marL="0" indent="0" algn="ctr">
              <a:buNone/>
            </a:pPr>
            <a:r>
              <a:rPr lang="en-US" sz="3600" b="1" dirty="0">
                <a:latin typeface="Arial" pitchFamily="34" charset="0"/>
                <a:cs typeface="Arial" pitchFamily="34" charset="0"/>
              </a:rPr>
              <a:t> Ensure fairness to all swimmers  </a:t>
            </a:r>
          </a:p>
          <a:p>
            <a:pPr marL="0" indent="0" algn="ctr">
              <a:spcBef>
                <a:spcPts val="1800"/>
              </a:spcBef>
              <a:buNone/>
            </a:pPr>
            <a:r>
              <a:rPr lang="en-US" sz="4000" b="1" dirty="0">
                <a:latin typeface="Arial" pitchFamily="34" charset="0"/>
                <a:cs typeface="Arial" pitchFamily="34" charset="0"/>
              </a:rPr>
              <a:t>The swimmer gets the benefit of doubt, always!!!</a:t>
            </a:r>
            <a:endParaRPr lang="en-US" sz="4000" b="1" dirty="0">
              <a:solidFill>
                <a:schemeClr val="tx2"/>
              </a:solidFill>
            </a:endParaRPr>
          </a:p>
          <a:p>
            <a:pPr>
              <a:buNone/>
            </a:pPr>
            <a:endParaRPr lang="en-US" dirty="0"/>
          </a:p>
        </p:txBody>
      </p:sp>
      <p:sp>
        <p:nvSpPr>
          <p:cNvPr id="4" name="Slide Number Placeholder 3"/>
          <p:cNvSpPr>
            <a:spLocks noGrp="1"/>
          </p:cNvSpPr>
          <p:nvPr>
            <p:ph type="sldNum" sz="quarter" idx="12"/>
          </p:nvPr>
        </p:nvSpPr>
        <p:spPr/>
        <p:txBody>
          <a:bodyPr/>
          <a:lstStyle/>
          <a:p>
            <a:fld id="{C2FD70A1-BEA6-4051-8561-367BCECAEA69}" type="slidenum">
              <a:rPr lang="en-US" smtClean="0"/>
              <a:pPr/>
              <a:t>22</a:t>
            </a:fld>
            <a:endParaRPr lang="en-US" dirty="0"/>
          </a:p>
        </p:txBody>
      </p:sp>
    </p:spTree>
    <p:extLst>
      <p:ext uri="{BB962C8B-B14F-4D97-AF65-F5344CB8AC3E}">
        <p14:creationId xmlns:p14="http://schemas.microsoft.com/office/powerpoint/2010/main" val="20239167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98460" y="1783959"/>
            <a:ext cx="3065480" cy="2889114"/>
          </a:xfrm>
        </p:spPr>
        <p:txBody>
          <a:bodyPr vert="horz" lIns="91440" tIns="45720" rIns="91440" bIns="45720" rtlCol="0" anchor="b">
            <a:normAutofit/>
          </a:bodyPr>
          <a:lstStyle/>
          <a:p>
            <a:pPr algn="l">
              <a:lnSpc>
                <a:spcPct val="90000"/>
              </a:lnSpc>
            </a:pPr>
            <a:br>
              <a:rPr lang="en-US" sz="4000" b="1"/>
            </a:br>
            <a:r>
              <a:rPr lang="en-US" sz="4000" b="1"/>
              <a:t>Stroke Briefing</a:t>
            </a:r>
            <a:br>
              <a:rPr lang="en-US" sz="4000" b="1"/>
            </a:br>
            <a:r>
              <a:rPr lang="en-US" sz="4000" b="1"/>
              <a:t>or</a:t>
            </a:r>
            <a:br>
              <a:rPr lang="en-US" sz="4000" b="1"/>
            </a:br>
            <a:r>
              <a:rPr lang="en-US" sz="4000" b="1"/>
              <a:t>Training Film</a:t>
            </a:r>
          </a:p>
        </p:txBody>
      </p:sp>
      <p:sp>
        <p:nvSpPr>
          <p:cNvPr id="10" name="Freeform: Shape 9">
            <a:extLst>
              <a:ext uri="{FF2B5EF4-FFF2-40B4-BE49-F238E27FC236}">
                <a16:creationId xmlns:a16="http://schemas.microsoft.com/office/drawing/2014/main" id="{E49CC64F-7275-4E33-961B-0C5CDC439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0"/>
            <a:ext cx="5391039" cy="6858000"/>
          </a:xfrm>
          <a:custGeom>
            <a:avLst/>
            <a:gdLst>
              <a:gd name="connsiteX0" fmla="*/ 7188051 w 7188051"/>
              <a:gd name="connsiteY0" fmla="*/ 6858000 h 6858000"/>
              <a:gd name="connsiteX1" fmla="*/ 108694 w 7188051"/>
              <a:gd name="connsiteY1" fmla="*/ 6858000 h 6858000"/>
              <a:gd name="connsiteX2" fmla="*/ 79127 w 7188051"/>
              <a:gd name="connsiteY2" fmla="*/ 6681235 h 6858000"/>
              <a:gd name="connsiteX3" fmla="*/ 0 w 7188051"/>
              <a:gd name="connsiteY3" fmla="*/ 5565888 h 6858000"/>
              <a:gd name="connsiteX4" fmla="*/ 2190696 w 7188051"/>
              <a:gd name="connsiteY4" fmla="*/ 145339 h 6858000"/>
              <a:gd name="connsiteX5" fmla="*/ 2339431 w 7188051"/>
              <a:gd name="connsiteY5" fmla="*/ 0 h 6858000"/>
              <a:gd name="connsiteX6" fmla="*/ 7188051 w 7188051"/>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8051" h="6858000">
                <a:moveTo>
                  <a:pt x="7188051"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7188051"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l="13706" r="28645"/>
          <a:stretch/>
        </p:blipFill>
        <p:spPr>
          <a:xfrm>
            <a:off x="20" y="10"/>
            <a:ext cx="5271352" cy="6857990"/>
          </a:xfrm>
          <a:custGeom>
            <a:avLst/>
            <a:gdLst/>
            <a:ahLst/>
            <a:cxnLst/>
            <a:rect l="l" t="t" r="r" b="b"/>
            <a:pathLst>
              <a:path w="7028495" h="6858000">
                <a:moveTo>
                  <a:pt x="0" y="0"/>
                </a:moveTo>
                <a:lnTo>
                  <a:pt x="6915668" y="0"/>
                </a:lnTo>
                <a:lnTo>
                  <a:pt x="6952411" y="219663"/>
                </a:lnTo>
                <a:cubicBezTo>
                  <a:pt x="7002551" y="569921"/>
                  <a:pt x="7028495" y="927986"/>
                  <a:pt x="7028495" y="1292112"/>
                </a:cubicBezTo>
                <a:cubicBezTo>
                  <a:pt x="7028495" y="3343346"/>
                  <a:pt x="6205186" y="5202289"/>
                  <a:pt x="4870994" y="6556512"/>
                </a:cubicBezTo>
                <a:lnTo>
                  <a:pt x="4556185" y="6858000"/>
                </a:lnTo>
                <a:lnTo>
                  <a:pt x="0" y="6858000"/>
                </a:lnTo>
                <a:close/>
              </a:path>
            </a:pathLst>
          </a:custGeom>
        </p:spPr>
      </p:pic>
      <p:sp>
        <p:nvSpPr>
          <p:cNvPr id="3" name="Slide Number Placeholder 2"/>
          <p:cNvSpPr>
            <a:spLocks noGrp="1"/>
          </p:cNvSpPr>
          <p:nvPr>
            <p:ph type="sldNum" sz="quarter" idx="12"/>
          </p:nvPr>
        </p:nvSpPr>
        <p:spPr>
          <a:xfrm>
            <a:off x="8252460" y="603504"/>
            <a:ext cx="411480" cy="548640"/>
          </a:xfrm>
          <a:prstGeom prst="ellipse">
            <a:avLst/>
          </a:prstGeom>
          <a:solidFill>
            <a:srgbClr val="7F7F7F"/>
          </a:solidFill>
        </p:spPr>
        <p:txBody>
          <a:bodyPr vert="horz" lIns="91440" tIns="45720" rIns="91440" bIns="45720" rtlCol="0" anchor="ctr">
            <a:normAutofit fontScale="92500" lnSpcReduction="20000"/>
          </a:bodyPr>
          <a:lstStyle/>
          <a:p>
            <a:pPr algn="ctr">
              <a:spcAft>
                <a:spcPts val="600"/>
              </a:spcAft>
              <a:defRPr/>
            </a:pPr>
            <a:fld id="{C2FD70A1-BEA6-4051-8561-367BCECAEA69}" type="slidenum">
              <a:rPr lang="en-US" sz="1300">
                <a:solidFill>
                  <a:srgbClr val="FFFFFF"/>
                </a:solidFill>
                <a:latin typeface="Calibri" panose="020F0502020204030204"/>
              </a:rPr>
              <a:pPr algn="ctr">
                <a:spcAft>
                  <a:spcPts val="600"/>
                </a:spcAft>
                <a:defRPr/>
              </a:pPr>
              <a:t>23</a:t>
            </a:fld>
            <a:endParaRPr lang="en-US" sz="1300">
              <a:solidFill>
                <a:srgbClr val="FFFFFF"/>
              </a:solidFill>
              <a:latin typeface="Calibri" panose="020F0502020204030204"/>
            </a:endParaRPr>
          </a:p>
        </p:txBody>
      </p:sp>
    </p:spTree>
    <p:extLst>
      <p:ext uri="{BB962C8B-B14F-4D97-AF65-F5344CB8AC3E}">
        <p14:creationId xmlns:p14="http://schemas.microsoft.com/office/powerpoint/2010/main" val="4072453428"/>
      </p:ext>
    </p:extLst>
  </p:cSld>
  <p:clrMapOvr>
    <a:overrideClrMapping bg1="dk1" tx1="lt1" bg2="dk2" tx2="lt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155448"/>
            <a:ext cx="9144000" cy="7013448"/>
          </a:xfrm>
          <a:prstGeom prst="rect">
            <a:avLst/>
          </a:prstGeom>
        </p:spPr>
      </p:pic>
      <p:sp>
        <p:nvSpPr>
          <p:cNvPr id="6" name="TextBox 5"/>
          <p:cNvSpPr txBox="1"/>
          <p:nvPr/>
        </p:nvSpPr>
        <p:spPr>
          <a:xfrm>
            <a:off x="332233" y="3351276"/>
            <a:ext cx="8534400" cy="1938992"/>
          </a:xfrm>
          <a:prstGeom prst="rect">
            <a:avLst/>
          </a:prstGeom>
          <a:noFill/>
        </p:spPr>
        <p:txBody>
          <a:bodyPr wrap="square" rtlCol="0">
            <a:spAutoFit/>
          </a:bodyPr>
          <a:lstStyle/>
          <a:p>
            <a:pPr algn="ctr"/>
            <a:r>
              <a:rPr lang="en-US" sz="6000" b="1" dirty="0">
                <a:solidFill>
                  <a:schemeClr val="tx2"/>
                </a:solidFill>
                <a:latin typeface="Arial" pitchFamily="34" charset="0"/>
                <a:cs typeface="Arial" pitchFamily="34" charset="0"/>
              </a:rPr>
              <a:t>Questions and Discussion</a:t>
            </a:r>
          </a:p>
        </p:txBody>
      </p:sp>
      <p:sp>
        <p:nvSpPr>
          <p:cNvPr id="2" name="Slide Number Placeholder 1"/>
          <p:cNvSpPr>
            <a:spLocks noGrp="1"/>
          </p:cNvSpPr>
          <p:nvPr>
            <p:ph type="sldNum" sz="quarter" idx="12"/>
          </p:nvPr>
        </p:nvSpPr>
        <p:spPr/>
        <p:txBody>
          <a:bodyPr/>
          <a:lstStyle/>
          <a:p>
            <a:fld id="{C2FD70A1-BEA6-4051-8561-367BCECAEA69}" type="slidenum">
              <a:rPr lang="en-US" smtClean="0"/>
              <a:pPr/>
              <a:t>24</a:t>
            </a:fld>
            <a:endParaRPr lang="en-US" dirty="0"/>
          </a:p>
        </p:txBody>
      </p:sp>
    </p:spTree>
    <p:extLst>
      <p:ext uri="{BB962C8B-B14F-4D97-AF65-F5344CB8AC3E}">
        <p14:creationId xmlns:p14="http://schemas.microsoft.com/office/powerpoint/2010/main" val="301555906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dirty="0">
              <a:solidFill>
                <a:schemeClr val="tx2"/>
              </a:solidFill>
            </a:endParaRPr>
          </a:p>
        </p:txBody>
      </p:sp>
      <p:sp>
        <p:nvSpPr>
          <p:cNvPr id="3" name="Content Placeholder 2"/>
          <p:cNvSpPr>
            <a:spLocks noGrp="1"/>
          </p:cNvSpPr>
          <p:nvPr>
            <p:ph idx="1"/>
          </p:nvPr>
        </p:nvSpPr>
        <p:spPr>
          <a:xfrm>
            <a:off x="468745" y="1622425"/>
            <a:ext cx="8229600" cy="4525963"/>
          </a:xfrm>
        </p:spPr>
        <p:txBody>
          <a:bodyPr/>
          <a:lstStyle/>
          <a:p>
            <a:pPr marL="0" indent="0">
              <a:buNone/>
            </a:pPr>
            <a:r>
              <a:rPr lang="en-US" dirty="0"/>
              <a:t>   </a:t>
            </a:r>
          </a:p>
          <a:p>
            <a:pPr marL="0" indent="0">
              <a:buNone/>
            </a:pPr>
            <a:r>
              <a:rPr lang="en-US" dirty="0"/>
              <a:t>		         </a:t>
            </a:r>
            <a:r>
              <a:rPr lang="en-US" b="1" dirty="0">
                <a:solidFill>
                  <a:srgbClr val="00B050"/>
                </a:solidFill>
                <a:latin typeface="Arial" pitchFamily="34" charset="0"/>
                <a:cs typeface="Arial" pitchFamily="34" charset="0"/>
              </a:rPr>
              <a:t>Thank you </a:t>
            </a:r>
          </a:p>
          <a:p>
            <a:pPr marL="0" indent="0">
              <a:buNone/>
            </a:pPr>
            <a:r>
              <a:rPr lang="en-US" b="1" dirty="0">
                <a:solidFill>
                  <a:srgbClr val="00B050"/>
                </a:solidFill>
                <a:latin typeface="Arial" pitchFamily="34" charset="0"/>
                <a:cs typeface="Arial" pitchFamily="34" charset="0"/>
              </a:rPr>
              <a:t>                 for helping the kids</a:t>
            </a:r>
          </a:p>
        </p:txBody>
      </p:sp>
      <p:sp>
        <p:nvSpPr>
          <p:cNvPr id="4" name="Slide Number Placeholder 3"/>
          <p:cNvSpPr>
            <a:spLocks noGrp="1"/>
          </p:cNvSpPr>
          <p:nvPr>
            <p:ph type="sldNum" sz="quarter" idx="12"/>
          </p:nvPr>
        </p:nvSpPr>
        <p:spPr/>
        <p:txBody>
          <a:bodyPr/>
          <a:lstStyle/>
          <a:p>
            <a:fld id="{C2FD70A1-BEA6-4051-8561-367BCECAEA69}" type="slidenum">
              <a:rPr lang="en-US" smtClean="0"/>
              <a:pPr/>
              <a:t>25</a:t>
            </a:fld>
            <a:endParaRPr lang="en-US" dirty="0"/>
          </a:p>
        </p:txBody>
      </p:sp>
    </p:spTree>
    <p:extLst>
      <p:ext uri="{BB962C8B-B14F-4D97-AF65-F5344CB8AC3E}">
        <p14:creationId xmlns:p14="http://schemas.microsoft.com/office/powerpoint/2010/main" val="25981204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FFC000"/>
                </a:solidFill>
                <a:effectLst>
                  <a:outerShdw blurRad="38100" dist="38100" dir="2700000" algn="tl">
                    <a:srgbClr val="000000">
                      <a:alpha val="43137"/>
                    </a:srgbClr>
                  </a:outerShdw>
                </a:effectLst>
                <a:latin typeface="Arial" pitchFamily="34" charset="0"/>
                <a:cs typeface="Arial" pitchFamily="34" charset="0"/>
              </a:rPr>
              <a:t>The Golden Rule</a:t>
            </a:r>
          </a:p>
        </p:txBody>
      </p:sp>
      <p:sp>
        <p:nvSpPr>
          <p:cNvPr id="3" name="Content Placeholder 2"/>
          <p:cNvSpPr>
            <a:spLocks noGrp="1"/>
          </p:cNvSpPr>
          <p:nvPr>
            <p:ph idx="1"/>
          </p:nvPr>
        </p:nvSpPr>
        <p:spPr/>
        <p:txBody>
          <a:bodyPr/>
          <a:lstStyle/>
          <a:p>
            <a:pPr>
              <a:buNone/>
            </a:pPr>
            <a:endParaRPr lang="en-US" dirty="0"/>
          </a:p>
          <a:p>
            <a:pPr>
              <a:buNone/>
            </a:pPr>
            <a:endParaRPr lang="en-US" dirty="0"/>
          </a:p>
          <a:p>
            <a:pPr marL="0" indent="0" algn="ctr">
              <a:buNone/>
            </a:pPr>
            <a:r>
              <a:rPr lang="en-US" sz="3600" b="1" dirty="0">
                <a:latin typeface="Arial" pitchFamily="34" charset="0"/>
                <a:cs typeface="Arial" pitchFamily="34" charset="0"/>
              </a:rPr>
              <a:t> Ensure fairness to all swimmers  </a:t>
            </a:r>
          </a:p>
          <a:p>
            <a:pPr marL="0" indent="0" algn="ctr">
              <a:spcBef>
                <a:spcPts val="1800"/>
              </a:spcBef>
              <a:buNone/>
            </a:pPr>
            <a:r>
              <a:rPr lang="en-US" sz="4000" b="1" dirty="0">
                <a:latin typeface="Arial" pitchFamily="34" charset="0"/>
                <a:cs typeface="Arial" pitchFamily="34" charset="0"/>
              </a:rPr>
              <a:t>The swimmer gets the benefit of doubt, always!!!</a:t>
            </a:r>
            <a:endParaRPr lang="en-US" sz="4000" b="1" dirty="0">
              <a:solidFill>
                <a:schemeClr val="tx2"/>
              </a:solidFill>
            </a:endParaRPr>
          </a:p>
          <a:p>
            <a:pPr>
              <a:buNone/>
            </a:pPr>
            <a:endParaRPr lang="en-US" dirty="0"/>
          </a:p>
        </p:txBody>
      </p:sp>
      <p:sp>
        <p:nvSpPr>
          <p:cNvPr id="4" name="Slide Number Placeholder 3"/>
          <p:cNvSpPr>
            <a:spLocks noGrp="1"/>
          </p:cNvSpPr>
          <p:nvPr>
            <p:ph type="sldNum" sz="quarter" idx="12"/>
          </p:nvPr>
        </p:nvSpPr>
        <p:spPr/>
        <p:txBody>
          <a:bodyPr/>
          <a:lstStyle/>
          <a:p>
            <a:fld id="{C2FD70A1-BEA6-4051-8561-367BCECAEA69}" type="slidenum">
              <a:rPr lang="en-US" smtClean="0"/>
              <a:pPr/>
              <a:t>26</a:t>
            </a:fld>
            <a:endParaRPr lang="en-US" dirty="0"/>
          </a:p>
        </p:txBody>
      </p:sp>
    </p:spTree>
    <p:extLst>
      <p:ext uri="{BB962C8B-B14F-4D97-AF65-F5344CB8AC3E}">
        <p14:creationId xmlns:p14="http://schemas.microsoft.com/office/powerpoint/2010/main" val="15504499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4000" b="1" dirty="0">
                <a:solidFill>
                  <a:srgbClr val="00B050"/>
                </a:solidFill>
                <a:latin typeface="Arial" pitchFamily="34" charset="0"/>
                <a:cs typeface="Arial" pitchFamily="34" charset="0"/>
              </a:rPr>
              <a:t>The Referee or Lead Official</a:t>
            </a:r>
          </a:p>
        </p:txBody>
      </p:sp>
      <p:sp>
        <p:nvSpPr>
          <p:cNvPr id="3" name="Content Placeholder 2"/>
          <p:cNvSpPr>
            <a:spLocks noGrp="1"/>
          </p:cNvSpPr>
          <p:nvPr>
            <p:ph idx="1"/>
          </p:nvPr>
        </p:nvSpPr>
        <p:spPr>
          <a:xfrm>
            <a:off x="457200" y="1373188"/>
            <a:ext cx="8610600" cy="5210174"/>
          </a:xfrm>
        </p:spPr>
        <p:txBody>
          <a:bodyPr>
            <a:normAutofit/>
          </a:bodyPr>
          <a:lstStyle/>
          <a:p>
            <a:pPr>
              <a:buFont typeface="Wingdings" panose="05000000000000000000" pitchFamily="2" charset="2"/>
              <a:buChar char="§"/>
            </a:pPr>
            <a:r>
              <a:rPr lang="en-US" sz="2400" b="1" dirty="0">
                <a:latin typeface="Arial" pitchFamily="34" charset="0"/>
                <a:cs typeface="Arial" pitchFamily="34" charset="0"/>
              </a:rPr>
              <a:t>You are the one person who is responsible for the quality of the meet.</a:t>
            </a:r>
          </a:p>
          <a:p>
            <a:pPr>
              <a:buFont typeface="Wingdings" panose="05000000000000000000" pitchFamily="2" charset="2"/>
              <a:buChar char="§"/>
            </a:pPr>
            <a:r>
              <a:rPr lang="en-US" sz="2400" b="1" dirty="0">
                <a:latin typeface="Arial" pitchFamily="34" charset="0"/>
                <a:cs typeface="Arial" pitchFamily="34" charset="0"/>
              </a:rPr>
              <a:t>Maintain a calm demeanor and defuse any volatile situations.</a:t>
            </a:r>
          </a:p>
          <a:p>
            <a:pPr>
              <a:buFont typeface="Wingdings" panose="05000000000000000000" pitchFamily="2" charset="2"/>
              <a:buChar char="§"/>
            </a:pPr>
            <a:r>
              <a:rPr lang="en-US" sz="2400" b="1" dirty="0">
                <a:latin typeface="Arial" pitchFamily="34" charset="0"/>
                <a:cs typeface="Arial" pitchFamily="34" charset="0"/>
              </a:rPr>
              <a:t>You must know and follow the rules, set a proper positive, respectful tone with all.</a:t>
            </a:r>
          </a:p>
          <a:p>
            <a:pPr>
              <a:buFont typeface="Wingdings" panose="05000000000000000000" pitchFamily="2" charset="2"/>
              <a:buChar char="§"/>
            </a:pPr>
            <a:r>
              <a:rPr lang="en-US" sz="2400" b="1" dirty="0">
                <a:latin typeface="Arial" pitchFamily="34" charset="0"/>
                <a:cs typeface="Arial" pitchFamily="34" charset="0"/>
              </a:rPr>
              <a:t>Answer questions when you know the answer, but you don’t have to know everything !!!</a:t>
            </a:r>
          </a:p>
          <a:p>
            <a:pPr>
              <a:buFont typeface="Wingdings" panose="05000000000000000000" pitchFamily="2" charset="2"/>
              <a:buChar char="§"/>
            </a:pPr>
            <a:r>
              <a:rPr lang="en-US" sz="2400" b="1" dirty="0">
                <a:latin typeface="Arial" pitchFamily="34" charset="0"/>
                <a:cs typeface="Arial" pitchFamily="34" charset="0"/>
              </a:rPr>
              <a:t>If you don’t know, say </a:t>
            </a:r>
            <a:r>
              <a:rPr lang="en-US" sz="2400" b="1" dirty="0">
                <a:solidFill>
                  <a:srgbClr val="FF0000"/>
                </a:solidFill>
                <a:latin typeface="Arial" pitchFamily="34" charset="0"/>
                <a:cs typeface="Arial" pitchFamily="34" charset="0"/>
              </a:rPr>
              <a:t>“I’ll get back to you”, </a:t>
            </a:r>
            <a:r>
              <a:rPr lang="en-US" sz="2400" b="1" dirty="0">
                <a:latin typeface="Arial" pitchFamily="34" charset="0"/>
                <a:cs typeface="Arial" pitchFamily="34" charset="0"/>
              </a:rPr>
              <a:t>then research before getting back to them.</a:t>
            </a:r>
          </a:p>
        </p:txBody>
      </p:sp>
      <p:sp>
        <p:nvSpPr>
          <p:cNvPr id="4" name="Slide Number Placeholder 3"/>
          <p:cNvSpPr>
            <a:spLocks noGrp="1"/>
          </p:cNvSpPr>
          <p:nvPr>
            <p:ph type="sldNum" sz="quarter" idx="12"/>
          </p:nvPr>
        </p:nvSpPr>
        <p:spPr/>
        <p:txBody>
          <a:bodyPr/>
          <a:lstStyle/>
          <a:p>
            <a:fld id="{C2FD70A1-BEA6-4051-8561-367BCECAEA69}" type="slidenum">
              <a:rPr lang="en-US" smtClean="0"/>
              <a:pPr/>
              <a:t>27</a:t>
            </a:fld>
            <a:endParaRPr lang="en-US" dirty="0"/>
          </a:p>
        </p:txBody>
      </p:sp>
      <p:pic>
        <p:nvPicPr>
          <p:cNvPr id="5" name="Picture 3" descr="C:\Documents and Settings\Owner\Local Settings\Temporary Internet Files\Content.IE5\41T1KJ7P\MC900383616[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86123" y="5129342"/>
            <a:ext cx="1667753" cy="1220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35630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dirty="0"/>
          </a:p>
        </p:txBody>
      </p:sp>
      <p:sp>
        <p:nvSpPr>
          <p:cNvPr id="3" name="Content Placeholder 2"/>
          <p:cNvSpPr>
            <a:spLocks noGrp="1"/>
          </p:cNvSpPr>
          <p:nvPr>
            <p:ph idx="1"/>
          </p:nvPr>
        </p:nvSpPr>
        <p:spPr/>
        <p:txBody>
          <a:bodyPr>
            <a:normAutofit/>
          </a:bodyPr>
          <a:lstStyle/>
          <a:p>
            <a:pPr marL="0" indent="0">
              <a:buNone/>
            </a:pPr>
            <a:endParaRPr lang="en-US" dirty="0"/>
          </a:p>
          <a:p>
            <a:pPr marL="0" indent="0">
              <a:buNone/>
            </a:pPr>
            <a:r>
              <a:rPr lang="en-US" b="1" dirty="0"/>
              <a:t>  </a:t>
            </a:r>
          </a:p>
          <a:p>
            <a:pPr marL="0" indent="0">
              <a:buNone/>
            </a:pPr>
            <a:r>
              <a:rPr lang="en-US" b="1" dirty="0"/>
              <a:t>        </a:t>
            </a:r>
            <a:r>
              <a:rPr lang="en-US" sz="4000" b="1" dirty="0">
                <a:solidFill>
                  <a:srgbClr val="00B050"/>
                </a:solidFill>
              </a:rPr>
              <a:t>Referee &amp; Starter Detail Review</a:t>
            </a:r>
          </a:p>
        </p:txBody>
      </p:sp>
      <p:sp>
        <p:nvSpPr>
          <p:cNvPr id="4" name="Slide Number Placeholder 3"/>
          <p:cNvSpPr>
            <a:spLocks noGrp="1"/>
          </p:cNvSpPr>
          <p:nvPr>
            <p:ph type="sldNum" sz="quarter" idx="12"/>
          </p:nvPr>
        </p:nvSpPr>
        <p:spPr/>
        <p:txBody>
          <a:bodyPr/>
          <a:lstStyle/>
          <a:p>
            <a:fld id="{C2FD70A1-BEA6-4051-8561-367BCECAEA69}" type="slidenum">
              <a:rPr lang="en-US" smtClean="0"/>
              <a:pPr/>
              <a:t>28</a:t>
            </a:fld>
            <a:endParaRPr lang="en-US" dirty="0"/>
          </a:p>
        </p:txBody>
      </p:sp>
    </p:spTree>
    <p:extLst>
      <p:ext uri="{BB962C8B-B14F-4D97-AF65-F5344CB8AC3E}">
        <p14:creationId xmlns:p14="http://schemas.microsoft.com/office/powerpoint/2010/main" val="19099506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solidFill>
                  <a:srgbClr val="00B050"/>
                </a:solidFill>
                <a:latin typeface="Arial" panose="020B0604020202020204" pitchFamily="34" charset="0"/>
                <a:cs typeface="Arial" panose="020B0604020202020204" pitchFamily="34" charset="0"/>
              </a:rPr>
              <a:t>The Referee – Before the Meet</a:t>
            </a:r>
            <a:endParaRPr lang="en-US" sz="4000" dirty="0">
              <a:solidFill>
                <a:srgbClr val="00B05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8600" y="1371600"/>
            <a:ext cx="8686800" cy="4953000"/>
          </a:xfrm>
        </p:spPr>
        <p:txBody>
          <a:bodyPr>
            <a:normAutofit/>
          </a:bodyPr>
          <a:lstStyle/>
          <a:p>
            <a:pPr>
              <a:buFont typeface="Wingdings" panose="05000000000000000000" pitchFamily="2" charset="2"/>
              <a:buChar char="§"/>
            </a:pPr>
            <a:r>
              <a:rPr lang="en-US" sz="2200" b="1" dirty="0">
                <a:latin typeface="Arial" panose="020B0604020202020204" pitchFamily="34" charset="0"/>
                <a:cs typeface="Arial" panose="020B0604020202020204" pitchFamily="34" charset="0"/>
              </a:rPr>
              <a:t>Arrive at least </a:t>
            </a:r>
            <a:r>
              <a:rPr lang="en-US" sz="2200" b="1" dirty="0">
                <a:solidFill>
                  <a:srgbClr val="FF0000"/>
                </a:solidFill>
                <a:latin typeface="Arial" panose="020B0604020202020204" pitchFamily="34" charset="0"/>
                <a:cs typeface="Arial" panose="020B0604020202020204" pitchFamily="34" charset="0"/>
              </a:rPr>
              <a:t>15 minutes </a:t>
            </a:r>
            <a:r>
              <a:rPr lang="en-US" sz="2200" b="1" dirty="0">
                <a:latin typeface="Arial" panose="020B0604020202020204" pitchFamily="34" charset="0"/>
                <a:cs typeface="Arial" panose="020B0604020202020204" pitchFamily="34" charset="0"/>
              </a:rPr>
              <a:t>before warm-up.</a:t>
            </a:r>
            <a:endParaRPr lang="en-US" sz="2200" b="1" dirty="0">
              <a:solidFill>
                <a:schemeClr val="tx2"/>
              </a:solidFill>
              <a:latin typeface="Arial" panose="020B0604020202020204" pitchFamily="34" charset="0"/>
              <a:cs typeface="Arial" panose="020B0604020202020204" pitchFamily="34" charset="0"/>
            </a:endParaRPr>
          </a:p>
          <a:p>
            <a:pPr>
              <a:spcBef>
                <a:spcPts val="1200"/>
              </a:spcBef>
              <a:buFont typeface="Wingdings" panose="05000000000000000000" pitchFamily="2" charset="2"/>
              <a:buChar char="§"/>
            </a:pPr>
            <a:r>
              <a:rPr lang="en-US" sz="2200" b="1" dirty="0">
                <a:latin typeface="Arial" panose="020B0604020202020204" pitchFamily="34" charset="0"/>
                <a:cs typeface="Arial" panose="020B0604020202020204" pitchFamily="34" charset="0"/>
              </a:rPr>
              <a:t>Check the equipment: flags, lane lines, blocks, etc. timing system., sound system.</a:t>
            </a:r>
            <a:endParaRPr lang="en-US" sz="2200" b="1" dirty="0">
              <a:solidFill>
                <a:schemeClr val="tx2"/>
              </a:solidFill>
              <a:latin typeface="Arial" panose="020B0604020202020204" pitchFamily="34" charset="0"/>
              <a:cs typeface="Arial" panose="020B0604020202020204" pitchFamily="34" charset="0"/>
            </a:endParaRPr>
          </a:p>
          <a:p>
            <a:pPr>
              <a:spcBef>
                <a:spcPts val="1200"/>
              </a:spcBef>
              <a:buFont typeface="Wingdings" panose="05000000000000000000" pitchFamily="2" charset="2"/>
              <a:buChar char="§"/>
            </a:pPr>
            <a:r>
              <a:rPr lang="en-US" sz="2200" b="1" dirty="0">
                <a:latin typeface="Arial" panose="020B0604020202020204" pitchFamily="34" charset="0"/>
                <a:cs typeface="Arial" panose="020B0604020202020204" pitchFamily="34" charset="0"/>
              </a:rPr>
              <a:t>Identify Admin people and your on-deck officials.</a:t>
            </a:r>
          </a:p>
          <a:p>
            <a:pPr>
              <a:spcBef>
                <a:spcPts val="1200"/>
              </a:spcBef>
              <a:buFont typeface="Wingdings" panose="05000000000000000000" pitchFamily="2" charset="2"/>
              <a:buChar char="§"/>
            </a:pPr>
            <a:r>
              <a:rPr lang="en-US" sz="2200" b="1" dirty="0">
                <a:latin typeface="Arial" panose="020B0604020202020204" pitchFamily="34" charset="0"/>
                <a:cs typeface="Arial" panose="020B0604020202020204" pitchFamily="34" charset="0"/>
              </a:rPr>
              <a:t>Conduct a pre-meet </a:t>
            </a:r>
            <a:r>
              <a:rPr lang="en-US" sz="2200" b="1" dirty="0">
                <a:solidFill>
                  <a:srgbClr val="FF0000"/>
                </a:solidFill>
                <a:latin typeface="Arial" panose="020B0604020202020204" pitchFamily="34" charset="0"/>
                <a:cs typeface="Arial" panose="020B0604020202020204" pitchFamily="34" charset="0"/>
              </a:rPr>
              <a:t>coaches meeting </a:t>
            </a:r>
            <a:r>
              <a:rPr lang="en-US" sz="2200" b="1" dirty="0">
                <a:latin typeface="Arial" panose="020B0604020202020204" pitchFamily="34" charset="0"/>
                <a:cs typeface="Arial" panose="020B0604020202020204" pitchFamily="34" charset="0"/>
              </a:rPr>
              <a:t>Conduct short </a:t>
            </a:r>
            <a:r>
              <a:rPr lang="en-US" sz="2200" b="1" dirty="0">
                <a:solidFill>
                  <a:srgbClr val="FF0000"/>
                </a:solidFill>
                <a:latin typeface="Arial" panose="020B0604020202020204" pitchFamily="34" charset="0"/>
                <a:cs typeface="Arial" panose="020B0604020202020204" pitchFamily="34" charset="0"/>
              </a:rPr>
              <a:t>officials meeting (at SAAA events this is conducted by us.</a:t>
            </a:r>
          </a:p>
          <a:p>
            <a:pPr lvl="1">
              <a:buFont typeface="Wingdings" panose="05000000000000000000" pitchFamily="2" charset="2"/>
              <a:buChar char="§"/>
            </a:pPr>
            <a:r>
              <a:rPr lang="en-US" sz="2200" b="1" dirty="0">
                <a:latin typeface="Arial" panose="020B0604020202020204" pitchFamily="34" charset="0"/>
                <a:cs typeface="Arial" panose="020B0604020202020204" pitchFamily="34" charset="0"/>
              </a:rPr>
              <a:t>Give deck Assignments: positions, jurisdictions, relay T/O’s</a:t>
            </a:r>
          </a:p>
          <a:p>
            <a:pPr lvl="1">
              <a:buFont typeface="Wingdings" panose="05000000000000000000" pitchFamily="2" charset="2"/>
              <a:buChar char="§"/>
            </a:pPr>
            <a:r>
              <a:rPr lang="en-US" sz="2200" b="1" dirty="0">
                <a:latin typeface="Arial" panose="020B0604020202020204" pitchFamily="34" charset="0"/>
                <a:cs typeface="Arial" panose="020B0604020202020204" pitchFamily="34" charset="0"/>
              </a:rPr>
              <a:t>Review DQ and stroke protocols</a:t>
            </a:r>
          </a:p>
          <a:p>
            <a:pPr lvl="1">
              <a:buFont typeface="Wingdings" panose="05000000000000000000" pitchFamily="2" charset="2"/>
              <a:buChar char="§"/>
            </a:pPr>
            <a:r>
              <a:rPr lang="en-US" sz="2200" b="1" dirty="0">
                <a:latin typeface="Arial" panose="020B0604020202020204" pitchFamily="34" charset="0"/>
                <a:cs typeface="Arial" panose="020B0604020202020204" pitchFamily="34" charset="0"/>
              </a:rPr>
              <a:t>Set 2-way radio channel</a:t>
            </a:r>
          </a:p>
          <a:p>
            <a:pPr lvl="1"/>
            <a:endParaRPr lang="en-US" b="1" dirty="0">
              <a:solidFill>
                <a:schemeClr val="tx2"/>
              </a:solidFill>
            </a:endParaRPr>
          </a:p>
        </p:txBody>
      </p:sp>
      <p:sp>
        <p:nvSpPr>
          <p:cNvPr id="5" name="Slide Number Placeholder 4"/>
          <p:cNvSpPr>
            <a:spLocks noGrp="1"/>
          </p:cNvSpPr>
          <p:nvPr>
            <p:ph type="sldNum" sz="quarter" idx="12"/>
          </p:nvPr>
        </p:nvSpPr>
        <p:spPr/>
        <p:txBody>
          <a:bodyPr/>
          <a:lstStyle/>
          <a:p>
            <a:fld id="{C2FD70A1-BEA6-4051-8561-367BCECAEA69}" type="slidenum">
              <a:rPr lang="en-US" smtClean="0"/>
              <a:pPr/>
              <a:t>29</a:t>
            </a:fld>
            <a:endParaRPr lang="en-US" dirty="0"/>
          </a:p>
        </p:txBody>
      </p:sp>
    </p:spTree>
    <p:extLst>
      <p:ext uri="{BB962C8B-B14F-4D97-AF65-F5344CB8AC3E}">
        <p14:creationId xmlns:p14="http://schemas.microsoft.com/office/powerpoint/2010/main" val="1127762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solidFill>
                  <a:srgbClr val="00B050"/>
                </a:solidFill>
                <a:latin typeface="Arial" pitchFamily="34" charset="0"/>
                <a:cs typeface="Arial" pitchFamily="34" charset="0"/>
              </a:rPr>
              <a:t>You Should Know</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b="1" dirty="0">
                <a:solidFill>
                  <a:srgbClr val="FF0000"/>
                </a:solidFill>
                <a:latin typeface="Arial" pitchFamily="34" charset="0"/>
                <a:cs typeface="Arial" pitchFamily="34" charset="0"/>
              </a:rPr>
              <a:t>The Rules: </a:t>
            </a:r>
            <a:r>
              <a:rPr lang="en-US" sz="2400" b="1" dirty="0">
                <a:latin typeface="Arial" pitchFamily="34" charset="0"/>
                <a:cs typeface="Arial" pitchFamily="34" charset="0"/>
              </a:rPr>
              <a:t>Read the Rules Book and learn the infractions &amp; what specific rules were violated.</a:t>
            </a:r>
          </a:p>
          <a:p>
            <a:pPr>
              <a:spcBef>
                <a:spcPts val="1200"/>
              </a:spcBef>
              <a:buFont typeface="Wingdings" panose="05000000000000000000" pitchFamily="2" charset="2"/>
              <a:buChar char="§"/>
            </a:pPr>
            <a:r>
              <a:rPr lang="en-US" sz="2400" b="1" dirty="0">
                <a:solidFill>
                  <a:srgbClr val="FF0000"/>
                </a:solidFill>
                <a:latin typeface="Arial" pitchFamily="34" charset="0"/>
                <a:cs typeface="Arial" pitchFamily="34" charset="0"/>
              </a:rPr>
              <a:t>Positions on-deck: </a:t>
            </a:r>
            <a:r>
              <a:rPr lang="en-US" sz="2400" b="1" dirty="0">
                <a:latin typeface="Arial" pitchFamily="34" charset="0"/>
                <a:cs typeface="Arial" pitchFamily="34" charset="0"/>
              </a:rPr>
              <a:t>where you stand on-deck </a:t>
            </a:r>
            <a:endParaRPr lang="en-US" sz="2400" b="1" dirty="0">
              <a:solidFill>
                <a:schemeClr val="tx2"/>
              </a:solidFill>
              <a:latin typeface="Arial" pitchFamily="34" charset="0"/>
              <a:cs typeface="Arial" pitchFamily="34" charset="0"/>
            </a:endParaRPr>
          </a:p>
          <a:p>
            <a:pPr>
              <a:spcBef>
                <a:spcPts val="1200"/>
              </a:spcBef>
              <a:buFont typeface="Wingdings" panose="05000000000000000000" pitchFamily="2" charset="2"/>
              <a:buChar char="§"/>
            </a:pPr>
            <a:r>
              <a:rPr lang="en-US" sz="2400" b="1" dirty="0">
                <a:solidFill>
                  <a:srgbClr val="FF0000"/>
                </a:solidFill>
                <a:latin typeface="Arial" pitchFamily="34" charset="0"/>
                <a:cs typeface="Arial" pitchFamily="34" charset="0"/>
              </a:rPr>
              <a:t>Jurisdiction: </a:t>
            </a:r>
            <a:r>
              <a:rPr lang="en-US" sz="2400" b="1" dirty="0">
                <a:latin typeface="Arial" pitchFamily="34" charset="0"/>
                <a:cs typeface="Arial" pitchFamily="34" charset="0"/>
              </a:rPr>
              <a:t>area of the pool you officiate</a:t>
            </a:r>
          </a:p>
          <a:p>
            <a:pPr>
              <a:spcBef>
                <a:spcPts val="1200"/>
              </a:spcBef>
              <a:buFont typeface="Wingdings" panose="05000000000000000000" pitchFamily="2" charset="2"/>
              <a:buChar char="§"/>
            </a:pPr>
            <a:r>
              <a:rPr lang="en-US" sz="2400" b="1" dirty="0">
                <a:solidFill>
                  <a:srgbClr val="FF0000"/>
                </a:solidFill>
                <a:latin typeface="Arial" pitchFamily="34" charset="0"/>
                <a:cs typeface="Arial" pitchFamily="34" charset="0"/>
              </a:rPr>
              <a:t>Balance: </a:t>
            </a:r>
            <a:r>
              <a:rPr lang="en-US" sz="2400" b="1" dirty="0">
                <a:latin typeface="Arial" pitchFamily="34" charset="0"/>
                <a:cs typeface="Arial" pitchFamily="34" charset="0"/>
              </a:rPr>
              <a:t>the idea that every swimmer is officiated equally, no more, no less attention </a:t>
            </a:r>
            <a:endParaRPr lang="en-US" sz="2400" b="1" dirty="0">
              <a:solidFill>
                <a:schemeClr val="tx2"/>
              </a:solidFill>
              <a:latin typeface="Arial" pitchFamily="34" charset="0"/>
              <a:cs typeface="Arial" pitchFamily="34" charset="0"/>
            </a:endParaRPr>
          </a:p>
          <a:p>
            <a:pPr>
              <a:spcBef>
                <a:spcPts val="1200"/>
              </a:spcBef>
              <a:buFont typeface="Wingdings" panose="05000000000000000000" pitchFamily="2" charset="2"/>
              <a:buChar char="§"/>
            </a:pPr>
            <a:r>
              <a:rPr lang="en-US" sz="2400" b="1" dirty="0">
                <a:solidFill>
                  <a:srgbClr val="FF0000"/>
                </a:solidFill>
                <a:latin typeface="Arial" pitchFamily="34" charset="0"/>
                <a:cs typeface="Arial" pitchFamily="34" charset="0"/>
              </a:rPr>
              <a:t>Wrap: </a:t>
            </a:r>
            <a:r>
              <a:rPr lang="en-US" sz="2400" b="1" dirty="0">
                <a:latin typeface="Arial" pitchFamily="34" charset="0"/>
                <a:cs typeface="Arial" pitchFamily="34" charset="0"/>
              </a:rPr>
              <a:t>going to the side of the start or turn end to see all lanes at once (e.g., at the start of backstroke) </a:t>
            </a:r>
          </a:p>
          <a:p>
            <a:pPr>
              <a:spcBef>
                <a:spcPts val="1200"/>
              </a:spcBef>
              <a:buFont typeface="Wingdings" panose="05000000000000000000" pitchFamily="2" charset="2"/>
              <a:buChar char="§"/>
            </a:pPr>
            <a:r>
              <a:rPr lang="en-US" sz="2400" b="1" dirty="0">
                <a:solidFill>
                  <a:srgbClr val="FF0000"/>
                </a:solidFill>
                <a:latin typeface="Arial" pitchFamily="34" charset="0"/>
                <a:cs typeface="Arial" pitchFamily="34" charset="0"/>
              </a:rPr>
              <a:t>Protocols: </a:t>
            </a:r>
            <a:r>
              <a:rPr lang="en-US" sz="2400" b="1" dirty="0">
                <a:latin typeface="Arial" pitchFamily="34" charset="0"/>
                <a:cs typeface="Arial" pitchFamily="34" charset="0"/>
              </a:rPr>
              <a:t>How to observe &amp; How to make a DQ call</a:t>
            </a:r>
          </a:p>
        </p:txBody>
      </p:sp>
      <p:sp>
        <p:nvSpPr>
          <p:cNvPr id="4" name="Slide Number Placeholder 3"/>
          <p:cNvSpPr>
            <a:spLocks noGrp="1"/>
          </p:cNvSpPr>
          <p:nvPr>
            <p:ph type="sldNum" sz="quarter" idx="12"/>
          </p:nvPr>
        </p:nvSpPr>
        <p:spPr/>
        <p:txBody>
          <a:bodyPr/>
          <a:lstStyle/>
          <a:p>
            <a:fld id="{C2FD70A1-BEA6-4051-8561-367BCECAEA69}" type="slidenum">
              <a:rPr lang="en-US" smtClean="0"/>
              <a:pPr/>
              <a:t>3</a:t>
            </a:fld>
            <a:endParaRPr lang="en-US" dirty="0"/>
          </a:p>
        </p:txBody>
      </p:sp>
    </p:spTree>
    <p:extLst>
      <p:ext uri="{BB962C8B-B14F-4D97-AF65-F5344CB8AC3E}">
        <p14:creationId xmlns:p14="http://schemas.microsoft.com/office/powerpoint/2010/main" val="40098060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solidFill>
                  <a:srgbClr val="00B050"/>
                </a:solidFill>
                <a:latin typeface="Arial" pitchFamily="34" charset="0"/>
                <a:cs typeface="Arial" pitchFamily="34" charset="0"/>
              </a:rPr>
              <a:t>The Referee – During the Meet</a:t>
            </a:r>
          </a:p>
        </p:txBody>
      </p:sp>
      <p:sp>
        <p:nvSpPr>
          <p:cNvPr id="3" name="Content Placeholder 2"/>
          <p:cNvSpPr>
            <a:spLocks noGrp="1"/>
          </p:cNvSpPr>
          <p:nvPr>
            <p:ph idx="1"/>
          </p:nvPr>
        </p:nvSpPr>
        <p:spPr>
          <a:xfrm>
            <a:off x="228600" y="1371599"/>
            <a:ext cx="8763000" cy="5349875"/>
          </a:xfrm>
        </p:spPr>
        <p:txBody>
          <a:bodyPr>
            <a:noAutofit/>
          </a:bodyPr>
          <a:lstStyle/>
          <a:p>
            <a:pPr marL="0" indent="0">
              <a:buNone/>
            </a:pPr>
            <a:r>
              <a:rPr lang="en-US" sz="2000" b="1" dirty="0">
                <a:latin typeface="Arial" pitchFamily="34" charset="0"/>
                <a:cs typeface="Arial" pitchFamily="34" charset="0"/>
              </a:rPr>
              <a:t>You</a:t>
            </a:r>
            <a:r>
              <a:rPr lang="en-US" sz="2000" b="1" dirty="0">
                <a:solidFill>
                  <a:schemeClr val="tx2"/>
                </a:solidFill>
                <a:latin typeface="Arial" pitchFamily="34" charset="0"/>
                <a:cs typeface="Arial" pitchFamily="34" charset="0"/>
              </a:rPr>
              <a:t> </a:t>
            </a:r>
            <a:r>
              <a:rPr lang="en-US" sz="2000" b="1" dirty="0">
                <a:solidFill>
                  <a:srgbClr val="FF0000"/>
                </a:solidFill>
                <a:latin typeface="Arial" pitchFamily="34" charset="0"/>
                <a:cs typeface="Arial" pitchFamily="34" charset="0"/>
              </a:rPr>
              <a:t>set the pace </a:t>
            </a:r>
            <a:r>
              <a:rPr lang="en-US" sz="2000" b="1" dirty="0">
                <a:latin typeface="Arial" pitchFamily="34" charset="0"/>
                <a:cs typeface="Arial" pitchFamily="34" charset="0"/>
              </a:rPr>
              <a:t>of the events</a:t>
            </a:r>
            <a:r>
              <a:rPr lang="en-US" sz="2000" b="1" dirty="0">
                <a:solidFill>
                  <a:schemeClr val="tx2"/>
                </a:solidFill>
                <a:latin typeface="Arial" pitchFamily="34" charset="0"/>
                <a:cs typeface="Arial" pitchFamily="34" charset="0"/>
              </a:rPr>
              <a:t>:</a:t>
            </a:r>
          </a:p>
          <a:p>
            <a:pPr>
              <a:spcBef>
                <a:spcPts val="1800"/>
              </a:spcBef>
              <a:buFont typeface="Wingdings" panose="05000000000000000000" pitchFamily="2" charset="2"/>
              <a:buChar char="§"/>
            </a:pPr>
            <a:r>
              <a:rPr lang="en-US" sz="2000" b="1" dirty="0">
                <a:latin typeface="Arial" pitchFamily="34" charset="0"/>
                <a:cs typeface="Arial" pitchFamily="34" charset="0"/>
              </a:rPr>
              <a:t>Blow short whistles (prepare to swim) after swimmers exit the pool…unless doing flyover starts.</a:t>
            </a:r>
          </a:p>
          <a:p>
            <a:pPr>
              <a:spcBef>
                <a:spcPts val="600"/>
              </a:spcBef>
              <a:buFont typeface="Wingdings" panose="05000000000000000000" pitchFamily="2" charset="2"/>
              <a:buChar char="§"/>
            </a:pPr>
            <a:r>
              <a:rPr lang="en-US" sz="2000" b="1" dirty="0">
                <a:latin typeface="Arial" pitchFamily="34" charset="0"/>
                <a:cs typeface="Arial" pitchFamily="34" charset="0"/>
              </a:rPr>
              <a:t>Then check the next race’s  starting field for correct number of swimmers in proper lanes</a:t>
            </a:r>
            <a:r>
              <a:rPr lang="en-US" sz="2000" b="1" dirty="0"/>
              <a:t> </a:t>
            </a:r>
            <a:endParaRPr lang="en-US" sz="2000" b="1" dirty="0">
              <a:latin typeface="Arial" pitchFamily="34" charset="0"/>
              <a:cs typeface="Arial" pitchFamily="34" charset="0"/>
            </a:endParaRPr>
          </a:p>
          <a:p>
            <a:pPr>
              <a:spcBef>
                <a:spcPts val="600"/>
              </a:spcBef>
              <a:buFont typeface="Wingdings" panose="05000000000000000000" pitchFamily="2" charset="2"/>
              <a:buChar char="§"/>
            </a:pPr>
            <a:r>
              <a:rPr lang="en-US" sz="2000" b="1" dirty="0">
                <a:latin typeface="Arial" pitchFamily="34" charset="0"/>
                <a:cs typeface="Arial" pitchFamily="34" charset="0"/>
              </a:rPr>
              <a:t>Blow long whistle, (closes the heat) after all the last heat’s swimmers clear the pool, signaling next race swimmers to get on the blocks, edge of deck, or in the pool</a:t>
            </a:r>
          </a:p>
          <a:p>
            <a:pPr lvl="1">
              <a:buFont typeface="Arial" panose="020B0604020202020204" pitchFamily="34" charset="0"/>
              <a:buChar char="•"/>
            </a:pPr>
            <a:r>
              <a:rPr lang="en-US" sz="2000" b="1" dirty="0">
                <a:latin typeface="Arial" pitchFamily="34" charset="0"/>
                <a:cs typeface="Arial" pitchFamily="34" charset="0"/>
              </a:rPr>
              <a:t>Blow a second long whistle on backstroke races to request swimmers to move to the wall and set their feet.</a:t>
            </a:r>
          </a:p>
          <a:p>
            <a:pPr>
              <a:spcBef>
                <a:spcPts val="600"/>
              </a:spcBef>
              <a:buFont typeface="Wingdings" panose="05000000000000000000" pitchFamily="2" charset="2"/>
              <a:buChar char="§"/>
            </a:pPr>
            <a:r>
              <a:rPr lang="en-US" sz="2000" b="1" dirty="0">
                <a:latin typeface="Arial" pitchFamily="34" charset="0"/>
                <a:cs typeface="Arial" pitchFamily="34" charset="0"/>
              </a:rPr>
              <a:t>Either hand-over the field immediately to an experienced starter who will settle them, or settle them yourself, then hand-over</a:t>
            </a:r>
          </a:p>
          <a:p>
            <a:pPr>
              <a:spcBef>
                <a:spcPts val="600"/>
              </a:spcBef>
              <a:buFont typeface="Wingdings" panose="05000000000000000000" pitchFamily="2" charset="2"/>
              <a:buChar char="§"/>
            </a:pPr>
            <a:r>
              <a:rPr lang="en-US" sz="2000" b="1" dirty="0">
                <a:latin typeface="Arial" pitchFamily="34" charset="0"/>
                <a:cs typeface="Arial" pitchFamily="34" charset="0"/>
              </a:rPr>
              <a:t>Watch the start and silently note any false starts in writing. Usually circle the lane number on a program</a:t>
            </a:r>
          </a:p>
        </p:txBody>
      </p:sp>
      <p:sp>
        <p:nvSpPr>
          <p:cNvPr id="4" name="Slide Number Placeholder 3"/>
          <p:cNvSpPr>
            <a:spLocks noGrp="1"/>
          </p:cNvSpPr>
          <p:nvPr>
            <p:ph type="sldNum" sz="quarter" idx="12"/>
          </p:nvPr>
        </p:nvSpPr>
        <p:spPr/>
        <p:txBody>
          <a:bodyPr/>
          <a:lstStyle/>
          <a:p>
            <a:fld id="{C2FD70A1-BEA6-4051-8561-367BCECAEA69}" type="slidenum">
              <a:rPr lang="en-US" smtClean="0"/>
              <a:pPr/>
              <a:t>30</a:t>
            </a:fld>
            <a:endParaRPr lang="en-US" dirty="0"/>
          </a:p>
        </p:txBody>
      </p:sp>
    </p:spTree>
    <p:extLst>
      <p:ext uri="{BB962C8B-B14F-4D97-AF65-F5344CB8AC3E}">
        <p14:creationId xmlns:p14="http://schemas.microsoft.com/office/powerpoint/2010/main" val="18532350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solidFill>
                  <a:srgbClr val="00B050"/>
                </a:solidFill>
                <a:latin typeface="Arial" pitchFamily="34" charset="0"/>
                <a:cs typeface="Arial" pitchFamily="34" charset="0"/>
              </a:rPr>
              <a:t>The Starter</a:t>
            </a:r>
          </a:p>
        </p:txBody>
      </p:sp>
      <p:sp>
        <p:nvSpPr>
          <p:cNvPr id="3" name="Content Placeholder 2"/>
          <p:cNvSpPr>
            <a:spLocks noGrp="1"/>
          </p:cNvSpPr>
          <p:nvPr>
            <p:ph idx="1"/>
          </p:nvPr>
        </p:nvSpPr>
        <p:spPr>
          <a:xfrm>
            <a:off x="76200" y="1600200"/>
            <a:ext cx="8839200" cy="4983162"/>
          </a:xfrm>
        </p:spPr>
        <p:txBody>
          <a:bodyPr>
            <a:normAutofit lnSpcReduction="10000"/>
          </a:bodyPr>
          <a:lstStyle/>
          <a:p>
            <a:pPr>
              <a:buFont typeface="Wingdings" panose="05000000000000000000" pitchFamily="2" charset="2"/>
              <a:buChar char="§"/>
            </a:pPr>
            <a:r>
              <a:rPr lang="en-US" sz="2400" b="1" dirty="0">
                <a:latin typeface="Arial" pitchFamily="34" charset="0"/>
                <a:cs typeface="Arial" pitchFamily="34" charset="0"/>
              </a:rPr>
              <a:t>Before the meet:</a:t>
            </a:r>
          </a:p>
          <a:p>
            <a:pPr lvl="1">
              <a:buFont typeface="Arial" panose="020B0604020202020204" pitchFamily="34" charset="0"/>
              <a:buChar char="•"/>
            </a:pPr>
            <a:r>
              <a:rPr lang="en-US" sz="2200" b="1" dirty="0">
                <a:latin typeface="Arial" pitchFamily="34" charset="0"/>
                <a:cs typeface="Arial" pitchFamily="34" charset="0"/>
              </a:rPr>
              <a:t>Check the starting blocks, starting system operation and speaker volume</a:t>
            </a:r>
            <a:endParaRPr lang="en-US" sz="2200" b="1" dirty="0">
              <a:solidFill>
                <a:schemeClr val="tx2"/>
              </a:solidFill>
              <a:latin typeface="Arial" pitchFamily="34" charset="0"/>
              <a:cs typeface="Arial" pitchFamily="34" charset="0"/>
            </a:endParaRPr>
          </a:p>
          <a:p>
            <a:pPr lvl="1">
              <a:buFont typeface="Arial" panose="020B0604020202020204" pitchFamily="34" charset="0"/>
              <a:buChar char="•"/>
            </a:pPr>
            <a:r>
              <a:rPr lang="en-US" sz="2200" b="1" dirty="0">
                <a:latin typeface="Arial" pitchFamily="34" charset="0"/>
                <a:cs typeface="Arial" pitchFamily="34" charset="0"/>
              </a:rPr>
              <a:t>Participate in the Coaches meeting with the Referee</a:t>
            </a:r>
            <a:endParaRPr lang="en-US" sz="2200" b="1" dirty="0">
              <a:solidFill>
                <a:schemeClr val="tx2"/>
              </a:solidFill>
              <a:latin typeface="Arial" pitchFamily="34" charset="0"/>
              <a:cs typeface="Arial" pitchFamily="34" charset="0"/>
            </a:endParaRPr>
          </a:p>
          <a:p>
            <a:pPr lvl="1">
              <a:buFont typeface="Arial" panose="020B0604020202020204" pitchFamily="34" charset="0"/>
              <a:buChar char="•"/>
            </a:pPr>
            <a:r>
              <a:rPr lang="en-US" sz="2200" b="1" dirty="0">
                <a:latin typeface="Arial" pitchFamily="34" charset="0"/>
                <a:cs typeface="Arial" pitchFamily="34" charset="0"/>
              </a:rPr>
              <a:t>Conduct a</a:t>
            </a:r>
            <a:r>
              <a:rPr lang="en-US" sz="2200" b="1" dirty="0">
                <a:solidFill>
                  <a:schemeClr val="tx2"/>
                </a:solidFill>
                <a:latin typeface="Arial" pitchFamily="34" charset="0"/>
                <a:cs typeface="Arial" pitchFamily="34" charset="0"/>
              </a:rPr>
              <a:t> </a:t>
            </a:r>
            <a:r>
              <a:rPr lang="en-US" sz="2200" b="1" dirty="0">
                <a:solidFill>
                  <a:srgbClr val="FF0000"/>
                </a:solidFill>
                <a:latin typeface="Arial" pitchFamily="34" charset="0"/>
                <a:cs typeface="Arial" pitchFamily="34" charset="0"/>
              </a:rPr>
              <a:t>Test Start </a:t>
            </a:r>
            <a:r>
              <a:rPr lang="en-US" sz="2200" b="1" dirty="0">
                <a:latin typeface="Arial" pitchFamily="34" charset="0"/>
                <a:cs typeface="Arial" pitchFamily="34" charset="0"/>
              </a:rPr>
              <a:t>to check the timing system check with ADMIN at invitational and championship meets</a:t>
            </a:r>
          </a:p>
          <a:p>
            <a:pPr marL="398463" lvl="1" indent="-342900">
              <a:spcBef>
                <a:spcPts val="1800"/>
              </a:spcBef>
              <a:buFont typeface="Wingdings" panose="05000000000000000000" pitchFamily="2" charset="2"/>
              <a:buChar char="§"/>
            </a:pPr>
            <a:r>
              <a:rPr lang="en-US" sz="2200" b="1" dirty="0">
                <a:latin typeface="Arial" pitchFamily="34" charset="0"/>
                <a:cs typeface="Arial" pitchFamily="34" charset="0"/>
              </a:rPr>
              <a:t>During the meet:</a:t>
            </a:r>
          </a:p>
          <a:p>
            <a:pPr marL="741363" lvl="2" indent="-285750"/>
            <a:r>
              <a:rPr lang="en-US" sz="2000" b="1" dirty="0">
                <a:latin typeface="Arial" pitchFamily="34" charset="0"/>
                <a:cs typeface="Arial" pitchFamily="34" charset="0"/>
              </a:rPr>
              <a:t>Tell the Referee your preferred </a:t>
            </a:r>
            <a:r>
              <a:rPr lang="en-US" sz="2000" b="1" dirty="0">
                <a:solidFill>
                  <a:srgbClr val="FF0000"/>
                </a:solidFill>
                <a:latin typeface="Arial" pitchFamily="34" charset="0"/>
                <a:cs typeface="Arial" pitchFamily="34" charset="0"/>
              </a:rPr>
              <a:t>deck position </a:t>
            </a:r>
            <a:r>
              <a:rPr lang="en-US" sz="2000" b="1" dirty="0">
                <a:latin typeface="Arial" pitchFamily="34" charset="0"/>
                <a:cs typeface="Arial" pitchFamily="34" charset="0"/>
              </a:rPr>
              <a:t>(for optimal view of entire field)</a:t>
            </a:r>
            <a:endParaRPr lang="en-US" sz="2000" b="1" dirty="0">
              <a:solidFill>
                <a:schemeClr val="tx2"/>
              </a:solidFill>
              <a:latin typeface="Arial" pitchFamily="34" charset="0"/>
              <a:cs typeface="Arial" pitchFamily="34" charset="0"/>
            </a:endParaRPr>
          </a:p>
          <a:p>
            <a:pPr lvl="1">
              <a:buFont typeface="Arial" panose="020B0604020202020204" pitchFamily="34" charset="0"/>
              <a:buChar char="•"/>
            </a:pPr>
            <a:r>
              <a:rPr lang="en-US" sz="2000" b="1" dirty="0">
                <a:latin typeface="Arial" pitchFamily="34" charset="0"/>
                <a:cs typeface="Arial" pitchFamily="34" charset="0"/>
              </a:rPr>
              <a:t>Check field for correct number of athletes in proper lanes</a:t>
            </a:r>
          </a:p>
          <a:p>
            <a:pPr lvl="1">
              <a:buFont typeface="Arial" panose="020B0604020202020204" pitchFamily="34" charset="0"/>
              <a:buChar char="•"/>
            </a:pPr>
            <a:r>
              <a:rPr lang="en-US" sz="2000" b="1" dirty="0">
                <a:latin typeface="Arial" pitchFamily="34" charset="0"/>
                <a:cs typeface="Arial" pitchFamily="34" charset="0"/>
              </a:rPr>
              <a:t>Have microphone raised when long whistle sounds</a:t>
            </a:r>
          </a:p>
          <a:p>
            <a:pPr lvl="1">
              <a:buFont typeface="Arial" panose="020B0604020202020204" pitchFamily="34" charset="0"/>
              <a:buChar char="•"/>
            </a:pPr>
            <a:r>
              <a:rPr lang="en-US" sz="2200" b="1" dirty="0">
                <a:latin typeface="Arial" pitchFamily="34" charset="0"/>
                <a:cs typeface="Arial" pitchFamily="34" charset="0"/>
              </a:rPr>
              <a:t>First, ensure that field is settled: </a:t>
            </a:r>
            <a:r>
              <a:rPr lang="en-US" sz="2200" b="1" dirty="0">
                <a:solidFill>
                  <a:srgbClr val="FF0000"/>
                </a:solidFill>
                <a:latin typeface="Arial" pitchFamily="34" charset="0"/>
                <a:cs typeface="Arial" pitchFamily="34" charset="0"/>
              </a:rPr>
              <a:t>P</a:t>
            </a:r>
            <a:r>
              <a:rPr lang="en-US" sz="2000" b="1" dirty="0">
                <a:solidFill>
                  <a:srgbClr val="FF0000"/>
                </a:solidFill>
                <a:latin typeface="Arial" pitchFamily="34" charset="0"/>
                <a:cs typeface="Arial" pitchFamily="34" charset="0"/>
              </a:rPr>
              <a:t>ATIENCE, PATIENCE</a:t>
            </a:r>
          </a:p>
          <a:p>
            <a:pPr marL="457200" lvl="1" indent="0">
              <a:buNone/>
            </a:pPr>
            <a:r>
              <a:rPr lang="en-US" sz="2000" b="1" dirty="0">
                <a:solidFill>
                  <a:schemeClr val="tx2"/>
                </a:solidFill>
                <a:latin typeface="Arial" pitchFamily="34" charset="0"/>
                <a:cs typeface="Arial" pitchFamily="34" charset="0"/>
              </a:rPr>
              <a:t>	</a:t>
            </a:r>
          </a:p>
          <a:p>
            <a:pPr marL="55563" lvl="1" indent="401638"/>
            <a:endParaRPr lang="en-US" sz="2000" b="1" dirty="0">
              <a:solidFill>
                <a:schemeClr val="tx2"/>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C2FD70A1-BEA6-4051-8561-367BCECAEA69}" type="slidenum">
              <a:rPr lang="en-US" smtClean="0"/>
              <a:pPr/>
              <a:t>31</a:t>
            </a:fld>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solidFill>
                  <a:srgbClr val="00B050"/>
                </a:solidFill>
                <a:latin typeface="Arial" pitchFamily="34" charset="0"/>
                <a:cs typeface="Arial" pitchFamily="34" charset="0"/>
              </a:rPr>
              <a:t>A Good Starter</a:t>
            </a:r>
          </a:p>
        </p:txBody>
      </p:sp>
      <p:sp>
        <p:nvSpPr>
          <p:cNvPr id="3" name="Content Placeholder 2"/>
          <p:cNvSpPr>
            <a:spLocks noGrp="1"/>
          </p:cNvSpPr>
          <p:nvPr>
            <p:ph idx="1"/>
          </p:nvPr>
        </p:nvSpPr>
        <p:spPr>
          <a:xfrm>
            <a:off x="228600" y="1600200"/>
            <a:ext cx="8458200" cy="4876800"/>
          </a:xfrm>
        </p:spPr>
        <p:txBody>
          <a:bodyPr>
            <a:normAutofit/>
          </a:bodyPr>
          <a:lstStyle/>
          <a:p>
            <a:pPr>
              <a:buFont typeface="Wingdings" panose="05000000000000000000" pitchFamily="2" charset="2"/>
              <a:buChar char="§"/>
            </a:pPr>
            <a:r>
              <a:rPr lang="en-US" sz="2400" b="1" dirty="0">
                <a:latin typeface="Arial" pitchFamily="34" charset="0"/>
                <a:cs typeface="Arial" pitchFamily="34" charset="0"/>
              </a:rPr>
              <a:t>You are every swimmer’s guardian.</a:t>
            </a:r>
          </a:p>
          <a:p>
            <a:pPr>
              <a:spcBef>
                <a:spcPts val="1200"/>
              </a:spcBef>
              <a:buFont typeface="Wingdings" panose="05000000000000000000" pitchFamily="2" charset="2"/>
              <a:buChar char="§"/>
            </a:pPr>
            <a:r>
              <a:rPr lang="en-US" sz="2400" b="1" dirty="0">
                <a:latin typeface="Arial" pitchFamily="34" charset="0"/>
                <a:cs typeface="Arial" pitchFamily="34" charset="0"/>
              </a:rPr>
              <a:t>Be conscious of any outside interference</a:t>
            </a:r>
            <a:endParaRPr lang="en-US" sz="2400" b="1" dirty="0">
              <a:solidFill>
                <a:schemeClr val="tx2"/>
              </a:solidFill>
              <a:latin typeface="Arial" pitchFamily="34" charset="0"/>
              <a:cs typeface="Arial" pitchFamily="34" charset="0"/>
            </a:endParaRPr>
          </a:p>
          <a:p>
            <a:pPr>
              <a:spcBef>
                <a:spcPts val="1200"/>
              </a:spcBef>
              <a:buFont typeface="Wingdings" panose="05000000000000000000" pitchFamily="2" charset="2"/>
              <a:buChar char="§"/>
            </a:pPr>
            <a:r>
              <a:rPr lang="en-US" sz="2400" b="1" dirty="0">
                <a:latin typeface="Arial" pitchFamily="34" charset="0"/>
                <a:cs typeface="Arial" pitchFamily="34" charset="0"/>
              </a:rPr>
              <a:t>Practice</a:t>
            </a:r>
            <a:r>
              <a:rPr lang="en-US" sz="2400" b="1" dirty="0">
                <a:solidFill>
                  <a:schemeClr val="tx2"/>
                </a:solidFill>
                <a:latin typeface="Arial" pitchFamily="34" charset="0"/>
                <a:cs typeface="Arial" pitchFamily="34" charset="0"/>
              </a:rPr>
              <a:t> </a:t>
            </a:r>
            <a:r>
              <a:rPr lang="en-US" sz="2400" b="1" dirty="0">
                <a:solidFill>
                  <a:srgbClr val="FF0000"/>
                </a:solidFill>
                <a:latin typeface="Arial" pitchFamily="34" charset="0"/>
                <a:cs typeface="Arial" pitchFamily="34" charset="0"/>
              </a:rPr>
              <a:t>PATIENCE, PATIENCE, PATIENCE</a:t>
            </a:r>
            <a:endParaRPr lang="en-US" sz="2400" b="1" dirty="0">
              <a:solidFill>
                <a:srgbClr val="00B050"/>
              </a:solidFill>
              <a:latin typeface="Arial" pitchFamily="34" charset="0"/>
              <a:cs typeface="Arial" pitchFamily="34" charset="0"/>
            </a:endParaRPr>
          </a:p>
          <a:p>
            <a:pPr>
              <a:spcBef>
                <a:spcPts val="1200"/>
              </a:spcBef>
              <a:buFont typeface="Wingdings" panose="05000000000000000000" pitchFamily="2" charset="2"/>
              <a:buChar char="§"/>
            </a:pPr>
            <a:r>
              <a:rPr lang="en-US" sz="2400" b="1" dirty="0">
                <a:latin typeface="Arial" pitchFamily="34" charset="0"/>
                <a:cs typeface="Arial" pitchFamily="34" charset="0"/>
              </a:rPr>
              <a:t>When the starting field is settled, say “</a:t>
            </a:r>
            <a:r>
              <a:rPr lang="en-US" sz="2400" b="1" dirty="0">
                <a:solidFill>
                  <a:srgbClr val="FF0000"/>
                </a:solidFill>
                <a:latin typeface="Arial" pitchFamily="34" charset="0"/>
                <a:cs typeface="Arial" pitchFamily="34" charset="0"/>
              </a:rPr>
              <a:t>Take Your Mark</a:t>
            </a:r>
            <a:r>
              <a:rPr lang="en-US" sz="2400" b="1" dirty="0">
                <a:latin typeface="Arial" pitchFamily="34" charset="0"/>
                <a:cs typeface="Arial" pitchFamily="34" charset="0"/>
              </a:rPr>
              <a:t>” in a</a:t>
            </a:r>
            <a:r>
              <a:rPr lang="en-US" sz="2400" b="1" dirty="0">
                <a:solidFill>
                  <a:schemeClr val="tx2"/>
                </a:solidFill>
                <a:latin typeface="Arial" pitchFamily="34" charset="0"/>
                <a:cs typeface="Arial" pitchFamily="34" charset="0"/>
              </a:rPr>
              <a:t> </a:t>
            </a:r>
            <a:r>
              <a:rPr lang="en-US" sz="2400" b="1" i="1" dirty="0">
                <a:solidFill>
                  <a:srgbClr val="FF0000"/>
                </a:solidFill>
                <a:latin typeface="Arial" pitchFamily="34" charset="0"/>
                <a:cs typeface="Arial" pitchFamily="34" charset="0"/>
              </a:rPr>
              <a:t>level,</a:t>
            </a:r>
            <a:r>
              <a:rPr lang="en-US" sz="2400" b="1" dirty="0">
                <a:solidFill>
                  <a:srgbClr val="FF0000"/>
                </a:solidFill>
                <a:latin typeface="Arial" pitchFamily="34" charset="0"/>
                <a:cs typeface="Arial" pitchFamily="34" charset="0"/>
              </a:rPr>
              <a:t> </a:t>
            </a:r>
            <a:r>
              <a:rPr lang="en-US" sz="2400" b="1" i="1" dirty="0">
                <a:solidFill>
                  <a:srgbClr val="FF0000"/>
                </a:solidFill>
                <a:latin typeface="Arial" pitchFamily="34" charset="0"/>
                <a:cs typeface="Arial" pitchFamily="34" charset="0"/>
              </a:rPr>
              <a:t>calm, inviting voice</a:t>
            </a:r>
          </a:p>
          <a:p>
            <a:pPr>
              <a:spcBef>
                <a:spcPts val="1200"/>
              </a:spcBef>
              <a:buFont typeface="Wingdings" panose="05000000000000000000" pitchFamily="2" charset="2"/>
              <a:buChar char="§"/>
            </a:pPr>
            <a:r>
              <a:rPr lang="en-US" sz="2400" b="1" dirty="0">
                <a:latin typeface="Arial" pitchFamily="34" charset="0"/>
                <a:cs typeface="Arial" pitchFamily="34" charset="0"/>
              </a:rPr>
              <a:t>May use the word “PLEASE” when giving any command /instruction other than “Take your mark</a:t>
            </a:r>
            <a:r>
              <a:rPr lang="en-US" sz="2400" b="1" dirty="0">
                <a:solidFill>
                  <a:schemeClr val="tx2"/>
                </a:solidFill>
                <a:latin typeface="Arial" pitchFamily="34" charset="0"/>
                <a:cs typeface="Arial" pitchFamily="34" charset="0"/>
              </a:rPr>
              <a:t>”</a:t>
            </a:r>
          </a:p>
          <a:p>
            <a:pPr>
              <a:spcBef>
                <a:spcPts val="1200"/>
              </a:spcBef>
              <a:buFont typeface="Wingdings" panose="05000000000000000000" pitchFamily="2" charset="2"/>
              <a:buChar char="§"/>
            </a:pPr>
            <a:r>
              <a:rPr lang="en-US" sz="2400" b="1" dirty="0">
                <a:latin typeface="Arial" pitchFamily="34" charset="0"/>
                <a:cs typeface="Arial" pitchFamily="34" charset="0"/>
              </a:rPr>
              <a:t>Press the start signal</a:t>
            </a:r>
            <a:r>
              <a:rPr lang="en-US" sz="2400" b="1" dirty="0">
                <a:solidFill>
                  <a:schemeClr val="tx2"/>
                </a:solidFill>
                <a:latin typeface="Arial" pitchFamily="34" charset="0"/>
                <a:cs typeface="Arial" pitchFamily="34" charset="0"/>
              </a:rPr>
              <a:t> </a:t>
            </a:r>
            <a:r>
              <a:rPr lang="en-US" sz="2400" b="1" dirty="0">
                <a:solidFill>
                  <a:srgbClr val="FF0000"/>
                </a:solidFill>
                <a:latin typeface="Arial" pitchFamily="34" charset="0"/>
                <a:cs typeface="Arial" pitchFamily="34" charset="0"/>
              </a:rPr>
              <a:t>only</a:t>
            </a:r>
            <a:r>
              <a:rPr lang="en-US" sz="2400" b="1" dirty="0">
                <a:solidFill>
                  <a:schemeClr val="tx2"/>
                </a:solidFill>
                <a:latin typeface="Arial" pitchFamily="34" charset="0"/>
                <a:cs typeface="Arial" pitchFamily="34" charset="0"/>
              </a:rPr>
              <a:t> </a:t>
            </a:r>
            <a:r>
              <a:rPr lang="en-US" sz="2400" b="1" dirty="0">
                <a:latin typeface="Arial" pitchFamily="34" charset="0"/>
                <a:cs typeface="Arial" pitchFamily="34" charset="0"/>
              </a:rPr>
              <a:t>after all swimmers have assumed a stationary (set) position</a:t>
            </a:r>
            <a:endParaRPr lang="en-US" sz="2400" b="1" dirty="0">
              <a:solidFill>
                <a:schemeClr val="tx2"/>
              </a:solidFill>
              <a:latin typeface="Arial" pitchFamily="34" charset="0"/>
              <a:cs typeface="Arial" pitchFamily="34" charset="0"/>
            </a:endParaRPr>
          </a:p>
          <a:p>
            <a:pPr marL="0" indent="0">
              <a:buNone/>
            </a:pPr>
            <a:endParaRPr lang="en-US" sz="2400" b="1" dirty="0">
              <a:solidFill>
                <a:schemeClr val="tx2"/>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C2FD70A1-BEA6-4051-8561-367BCECAEA69}" type="slidenum">
              <a:rPr lang="en-US" smtClean="0"/>
              <a:pPr/>
              <a:t>32</a:t>
            </a:fld>
            <a:endParaRPr lang="en-US" dirty="0"/>
          </a:p>
        </p:txBody>
      </p:sp>
    </p:spTree>
    <p:extLst>
      <p:ext uri="{BB962C8B-B14F-4D97-AF65-F5344CB8AC3E}">
        <p14:creationId xmlns:p14="http://schemas.microsoft.com/office/powerpoint/2010/main" val="20020349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solidFill>
                  <a:srgbClr val="FF0000"/>
                </a:solidFill>
                <a:latin typeface="Arial" pitchFamily="34" charset="0"/>
                <a:cs typeface="Arial" pitchFamily="34" charset="0"/>
              </a:rPr>
              <a:t>False</a:t>
            </a:r>
            <a:r>
              <a:rPr lang="en-US" sz="4000" b="1" dirty="0">
                <a:solidFill>
                  <a:srgbClr val="00B050"/>
                </a:solidFill>
                <a:latin typeface="Arial" pitchFamily="34" charset="0"/>
                <a:cs typeface="Arial" pitchFamily="34" charset="0"/>
              </a:rPr>
              <a:t> </a:t>
            </a:r>
            <a:r>
              <a:rPr lang="en-US" sz="4000" b="1" dirty="0">
                <a:solidFill>
                  <a:srgbClr val="FF0000"/>
                </a:solidFill>
                <a:latin typeface="Arial" pitchFamily="34" charset="0"/>
                <a:cs typeface="Arial" pitchFamily="34" charset="0"/>
              </a:rPr>
              <a:t>Start</a:t>
            </a:r>
            <a:r>
              <a:rPr lang="en-US" sz="4000" b="1" dirty="0">
                <a:solidFill>
                  <a:srgbClr val="00B050"/>
                </a:solidFill>
                <a:latin typeface="Arial" pitchFamily="34" charset="0"/>
                <a:cs typeface="Arial" pitchFamily="34" charset="0"/>
              </a:rPr>
              <a:t> Protocol</a:t>
            </a:r>
          </a:p>
        </p:txBody>
      </p:sp>
      <p:sp>
        <p:nvSpPr>
          <p:cNvPr id="3" name="Content Placeholder 2"/>
          <p:cNvSpPr>
            <a:spLocks noGrp="1"/>
          </p:cNvSpPr>
          <p:nvPr>
            <p:ph idx="1"/>
          </p:nvPr>
        </p:nvSpPr>
        <p:spPr>
          <a:xfrm>
            <a:off x="228600" y="1371600"/>
            <a:ext cx="8686800" cy="4876800"/>
          </a:xfrm>
        </p:spPr>
        <p:txBody>
          <a:bodyPr>
            <a:noAutofit/>
          </a:bodyPr>
          <a:lstStyle/>
          <a:p>
            <a:pPr>
              <a:buFont typeface="Wingdings" panose="05000000000000000000" pitchFamily="2" charset="2"/>
              <a:buChar char="§"/>
            </a:pPr>
            <a:r>
              <a:rPr lang="en-US" sz="2400" b="1" dirty="0">
                <a:latin typeface="Arial" pitchFamily="34" charset="0"/>
                <a:cs typeface="Arial" pitchFamily="34" charset="0"/>
              </a:rPr>
              <a:t>If a swimmer starts before the starting signal, the starter should “Stand” the rest of the field, then </a:t>
            </a:r>
            <a:r>
              <a:rPr lang="en-US" sz="2400" b="1" dirty="0">
                <a:solidFill>
                  <a:srgbClr val="FF0000"/>
                </a:solidFill>
                <a:latin typeface="Arial" pitchFamily="34" charset="0"/>
                <a:cs typeface="Arial" pitchFamily="34" charset="0"/>
              </a:rPr>
              <a:t>recommend to the referee</a:t>
            </a:r>
            <a:r>
              <a:rPr lang="en-US" sz="2400" b="1" dirty="0">
                <a:latin typeface="Arial" pitchFamily="34" charset="0"/>
                <a:cs typeface="Arial" pitchFamily="34" charset="0"/>
              </a:rPr>
              <a:t>, who will decide if a False Start is warranted</a:t>
            </a:r>
            <a:endParaRPr lang="en-US" sz="2400" b="1" dirty="0">
              <a:solidFill>
                <a:schemeClr val="tx2"/>
              </a:solidFill>
              <a:latin typeface="Arial" pitchFamily="34" charset="0"/>
              <a:cs typeface="Arial" pitchFamily="34" charset="0"/>
            </a:endParaRPr>
          </a:p>
          <a:p>
            <a:pPr>
              <a:spcBef>
                <a:spcPts val="1200"/>
              </a:spcBef>
              <a:buFont typeface="Wingdings" panose="05000000000000000000" pitchFamily="2" charset="2"/>
              <a:buChar char="§"/>
            </a:pPr>
            <a:r>
              <a:rPr lang="en-US" sz="2400" b="1" dirty="0">
                <a:latin typeface="Arial" pitchFamily="34" charset="0"/>
                <a:cs typeface="Arial" pitchFamily="34" charset="0"/>
              </a:rPr>
              <a:t>After the start: If you observe a swimmer started before the signal, </a:t>
            </a:r>
            <a:r>
              <a:rPr lang="en-US" sz="2400" b="1" dirty="0">
                <a:solidFill>
                  <a:srgbClr val="FF0000"/>
                </a:solidFill>
                <a:latin typeface="Arial" pitchFamily="34" charset="0"/>
                <a:cs typeface="Arial" pitchFamily="34" charset="0"/>
              </a:rPr>
              <a:t>the race shall continue </a:t>
            </a:r>
            <a:r>
              <a:rPr lang="en-US" sz="2400" b="1" dirty="0">
                <a:latin typeface="Arial" pitchFamily="34" charset="0"/>
                <a:cs typeface="Arial" pitchFamily="34" charset="0"/>
              </a:rPr>
              <a:t>without recall, and you note in writing the lane of the offending swimmer</a:t>
            </a:r>
            <a:endParaRPr lang="en-US" sz="2400" b="1" dirty="0">
              <a:solidFill>
                <a:schemeClr val="tx2"/>
              </a:solidFill>
              <a:latin typeface="Arial" pitchFamily="34" charset="0"/>
              <a:cs typeface="Arial" pitchFamily="34" charset="0"/>
            </a:endParaRPr>
          </a:p>
          <a:p>
            <a:pPr>
              <a:spcBef>
                <a:spcPts val="1200"/>
              </a:spcBef>
              <a:buFont typeface="Wingdings" panose="05000000000000000000" pitchFamily="2" charset="2"/>
              <a:buChar char="§"/>
            </a:pPr>
            <a:r>
              <a:rPr lang="en-US" sz="2400" b="1" dirty="0">
                <a:latin typeface="Arial" pitchFamily="34" charset="0"/>
                <a:cs typeface="Arial" pitchFamily="34" charset="0"/>
              </a:rPr>
              <a:t>You advise the referee of a </a:t>
            </a:r>
            <a:r>
              <a:rPr lang="en-US" sz="2400" b="1" dirty="0">
                <a:solidFill>
                  <a:srgbClr val="FF0000"/>
                </a:solidFill>
                <a:latin typeface="Arial" pitchFamily="34" charset="0"/>
                <a:cs typeface="Arial" pitchFamily="34" charset="0"/>
              </a:rPr>
              <a:t>“possible false start”</a:t>
            </a:r>
          </a:p>
          <a:p>
            <a:pPr>
              <a:spcBef>
                <a:spcPts val="1200"/>
              </a:spcBef>
              <a:buFont typeface="Wingdings" panose="05000000000000000000" pitchFamily="2" charset="2"/>
              <a:buChar char="§"/>
            </a:pPr>
            <a:r>
              <a:rPr lang="en-US" sz="2400" b="1" dirty="0">
                <a:latin typeface="Arial" pitchFamily="34" charset="0"/>
                <a:cs typeface="Arial" pitchFamily="34" charset="0"/>
              </a:rPr>
              <a:t>You and the referee  </a:t>
            </a:r>
            <a:r>
              <a:rPr lang="en-US" sz="2400" b="1" dirty="0">
                <a:solidFill>
                  <a:srgbClr val="FF0000"/>
                </a:solidFill>
                <a:latin typeface="Arial" pitchFamily="34" charset="0"/>
                <a:cs typeface="Arial" pitchFamily="34" charset="0"/>
              </a:rPr>
              <a:t>compare </a:t>
            </a:r>
            <a:r>
              <a:rPr lang="en-US" sz="2400" b="1" i="1" dirty="0">
                <a:solidFill>
                  <a:srgbClr val="FF0000"/>
                </a:solidFill>
                <a:latin typeface="Arial" pitchFamily="34" charset="0"/>
                <a:cs typeface="Arial" pitchFamily="34" charset="0"/>
              </a:rPr>
              <a:t>written notes </a:t>
            </a:r>
            <a:r>
              <a:rPr lang="en-US" sz="2400" b="1" dirty="0">
                <a:solidFill>
                  <a:srgbClr val="FF0000"/>
                </a:solidFill>
                <a:latin typeface="Arial" pitchFamily="34" charset="0"/>
                <a:cs typeface="Arial" pitchFamily="34" charset="0"/>
              </a:rPr>
              <a:t>without talking.</a:t>
            </a:r>
            <a:r>
              <a:rPr lang="en-US" sz="2400" b="1" dirty="0">
                <a:latin typeface="Arial" pitchFamily="34" charset="0"/>
                <a:cs typeface="Arial" pitchFamily="34" charset="0"/>
              </a:rPr>
              <a:t> If your marked lane numbers match, the </a:t>
            </a:r>
            <a:r>
              <a:rPr lang="en-US" sz="2400" b="1" i="1" dirty="0">
                <a:latin typeface="Arial" pitchFamily="34" charset="0"/>
                <a:cs typeface="Arial" pitchFamily="34" charset="0"/>
              </a:rPr>
              <a:t>referee</a:t>
            </a:r>
            <a:r>
              <a:rPr lang="en-US" sz="2400" b="1" dirty="0">
                <a:latin typeface="Arial" pitchFamily="34" charset="0"/>
                <a:cs typeface="Arial" pitchFamily="34" charset="0"/>
              </a:rPr>
              <a:t> confirms a false start and implements the protocol for handling the DQ</a:t>
            </a:r>
            <a:endParaRPr lang="en-US" sz="2400" b="1" dirty="0">
              <a:solidFill>
                <a:schemeClr val="tx2"/>
              </a:solidFill>
              <a:latin typeface="Arial" pitchFamily="34" charset="0"/>
              <a:cs typeface="Arial" pitchFamily="34" charset="0"/>
            </a:endParaRPr>
          </a:p>
          <a:p>
            <a:pPr marL="0" indent="0">
              <a:buNone/>
            </a:pPr>
            <a:endParaRPr lang="en-US" sz="2600" b="1" dirty="0">
              <a:solidFill>
                <a:schemeClr val="tx2"/>
              </a:solidFill>
            </a:endParaRPr>
          </a:p>
        </p:txBody>
      </p:sp>
      <p:sp>
        <p:nvSpPr>
          <p:cNvPr id="4" name="Slide Number Placeholder 3"/>
          <p:cNvSpPr>
            <a:spLocks noGrp="1"/>
          </p:cNvSpPr>
          <p:nvPr>
            <p:ph type="sldNum" sz="quarter" idx="12"/>
          </p:nvPr>
        </p:nvSpPr>
        <p:spPr/>
        <p:txBody>
          <a:bodyPr/>
          <a:lstStyle/>
          <a:p>
            <a:fld id="{C2FD70A1-BEA6-4051-8561-367BCECAEA69}" type="slidenum">
              <a:rPr lang="en-US" smtClean="0"/>
              <a:pPr/>
              <a:t>33</a:t>
            </a:fld>
            <a:endParaRPr lang="en-US" dirty="0"/>
          </a:p>
        </p:txBody>
      </p:sp>
    </p:spTree>
    <p:extLst>
      <p:ext uri="{BB962C8B-B14F-4D97-AF65-F5344CB8AC3E}">
        <p14:creationId xmlns:p14="http://schemas.microsoft.com/office/powerpoint/2010/main" val="13913823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B050"/>
                </a:solidFill>
              </a:rPr>
              <a:t>Situations</a:t>
            </a:r>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lgn="ctr">
              <a:buNone/>
            </a:pPr>
            <a:r>
              <a:rPr lang="en-US" sz="4000" b="1" dirty="0"/>
              <a:t>What would </a:t>
            </a:r>
            <a:r>
              <a:rPr lang="en-US" sz="4000" b="1" dirty="0">
                <a:solidFill>
                  <a:srgbClr val="FF0000"/>
                </a:solidFill>
              </a:rPr>
              <a:t>YOU</a:t>
            </a:r>
            <a:r>
              <a:rPr lang="en-US" sz="4000" b="1" dirty="0"/>
              <a:t> do </a:t>
            </a:r>
          </a:p>
          <a:p>
            <a:pPr marL="0" indent="0" algn="ctr">
              <a:buNone/>
            </a:pPr>
            <a:r>
              <a:rPr lang="en-US" sz="4000" b="1" dirty="0"/>
              <a:t>in these real meet situations ?</a:t>
            </a:r>
          </a:p>
        </p:txBody>
      </p:sp>
      <p:sp>
        <p:nvSpPr>
          <p:cNvPr id="4" name="Slide Number Placeholder 3"/>
          <p:cNvSpPr>
            <a:spLocks noGrp="1"/>
          </p:cNvSpPr>
          <p:nvPr>
            <p:ph type="sldNum" sz="quarter" idx="12"/>
          </p:nvPr>
        </p:nvSpPr>
        <p:spPr/>
        <p:txBody>
          <a:bodyPr/>
          <a:lstStyle/>
          <a:p>
            <a:fld id="{C2FD70A1-BEA6-4051-8561-367BCECAEA69}" type="slidenum">
              <a:rPr lang="en-US" smtClean="0"/>
              <a:pPr/>
              <a:t>34</a:t>
            </a:fld>
            <a:endParaRPr lang="en-US" dirty="0"/>
          </a:p>
        </p:txBody>
      </p:sp>
    </p:spTree>
    <p:extLst>
      <p:ext uri="{BB962C8B-B14F-4D97-AF65-F5344CB8AC3E}">
        <p14:creationId xmlns:p14="http://schemas.microsoft.com/office/powerpoint/2010/main" val="37836764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B050"/>
                </a:solidFill>
              </a:rPr>
              <a:t> </a:t>
            </a:r>
            <a:r>
              <a:rPr lang="en-US" b="1" dirty="0">
                <a:solidFill>
                  <a:srgbClr val="FF0000"/>
                </a:solidFill>
              </a:rPr>
              <a:t>Situation ??</a:t>
            </a:r>
          </a:p>
        </p:txBody>
      </p:sp>
      <p:sp>
        <p:nvSpPr>
          <p:cNvPr id="3" name="Content Placeholder 2"/>
          <p:cNvSpPr>
            <a:spLocks noGrp="1"/>
          </p:cNvSpPr>
          <p:nvPr>
            <p:ph idx="1"/>
          </p:nvPr>
        </p:nvSpPr>
        <p:spPr/>
        <p:txBody>
          <a:bodyPr/>
          <a:lstStyle/>
          <a:p>
            <a:pPr marL="0" indent="0">
              <a:buNone/>
            </a:pPr>
            <a:r>
              <a:rPr lang="en-US" b="1" dirty="0">
                <a:latin typeface="Arial" panose="020B0604020202020204" pitchFamily="34" charset="0"/>
                <a:cs typeface="Arial" panose="020B0604020202020204" pitchFamily="34" charset="0"/>
              </a:rPr>
              <a:t>As you give the starting signal, you, see lanes 6, 7 and 8 swimmers leave before the signal was given.</a:t>
            </a:r>
          </a:p>
          <a:p>
            <a:endParaRPr lang="en-US" b="1" dirty="0">
              <a:latin typeface="Arial" panose="020B0604020202020204" pitchFamily="34" charset="0"/>
              <a:cs typeface="Arial" panose="020B0604020202020204" pitchFamily="34" charset="0"/>
            </a:endParaRPr>
          </a:p>
          <a:p>
            <a:pPr marL="0" indent="0">
              <a:buNone/>
            </a:pPr>
            <a:r>
              <a:rPr lang="en-US" b="1" dirty="0">
                <a:solidFill>
                  <a:srgbClr val="00B050"/>
                </a:solidFill>
                <a:latin typeface="Arial" panose="020B0604020202020204" pitchFamily="34" charset="0"/>
                <a:cs typeface="Arial" panose="020B0604020202020204" pitchFamily="34" charset="0"/>
              </a:rPr>
              <a:t>Starter, what do you do ? </a:t>
            </a:r>
          </a:p>
          <a:p>
            <a:pPr marL="0" indent="0">
              <a:buNone/>
            </a:pPr>
            <a:endParaRPr lang="en-US" dirty="0">
              <a:solidFill>
                <a:srgbClr val="00B050"/>
              </a:solidFill>
            </a:endParaRPr>
          </a:p>
        </p:txBody>
      </p:sp>
      <p:sp>
        <p:nvSpPr>
          <p:cNvPr id="4" name="Slide Number Placeholder 3"/>
          <p:cNvSpPr>
            <a:spLocks noGrp="1"/>
          </p:cNvSpPr>
          <p:nvPr>
            <p:ph type="sldNum" sz="quarter" idx="12"/>
          </p:nvPr>
        </p:nvSpPr>
        <p:spPr/>
        <p:txBody>
          <a:bodyPr/>
          <a:lstStyle/>
          <a:p>
            <a:fld id="{C2FD70A1-BEA6-4051-8561-367BCECAEA69}" type="slidenum">
              <a:rPr lang="en-US" smtClean="0"/>
              <a:pPr/>
              <a:t>35</a:t>
            </a:fld>
            <a:endParaRPr lang="en-US" dirty="0"/>
          </a:p>
        </p:txBody>
      </p:sp>
    </p:spTree>
    <p:extLst>
      <p:ext uri="{BB962C8B-B14F-4D97-AF65-F5344CB8AC3E}">
        <p14:creationId xmlns:p14="http://schemas.microsoft.com/office/powerpoint/2010/main" val="6878612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Situation ??</a:t>
            </a:r>
            <a:endParaRPr lang="en-US" dirty="0"/>
          </a:p>
        </p:txBody>
      </p:sp>
      <p:sp>
        <p:nvSpPr>
          <p:cNvPr id="3" name="Content Placeholder 2"/>
          <p:cNvSpPr>
            <a:spLocks noGrp="1"/>
          </p:cNvSpPr>
          <p:nvPr>
            <p:ph idx="1"/>
          </p:nvPr>
        </p:nvSpPr>
        <p:spPr/>
        <p:txBody>
          <a:bodyPr/>
          <a:lstStyle/>
          <a:p>
            <a:pPr marL="0" indent="0">
              <a:buNone/>
            </a:pPr>
            <a:r>
              <a:rPr lang="en-US" b="1" dirty="0">
                <a:latin typeface="Arial" panose="020B0604020202020204" pitchFamily="34" charset="0"/>
                <a:cs typeface="Arial" panose="020B0604020202020204" pitchFamily="34" charset="0"/>
              </a:rPr>
              <a:t>You blow the long whistle and all swimmers get on the blocks except lane 5, who is</a:t>
            </a:r>
          </a:p>
          <a:p>
            <a:pPr marL="914400" lvl="1" indent="-514350">
              <a:buAutoNum type="alphaLcPeriod"/>
            </a:pPr>
            <a:r>
              <a:rPr lang="en-US" b="1" dirty="0">
                <a:latin typeface="Arial" panose="020B0604020202020204" pitchFamily="34" charset="0"/>
                <a:cs typeface="Arial" panose="020B0604020202020204" pitchFamily="34" charset="0"/>
              </a:rPr>
              <a:t>running to get there and jumps up late</a:t>
            </a:r>
          </a:p>
          <a:p>
            <a:pPr marL="914400" lvl="1" indent="-514350">
              <a:buAutoNum type="alphaLcPeriod"/>
            </a:pPr>
            <a:r>
              <a:rPr lang="en-US" b="1" dirty="0">
                <a:latin typeface="Arial" panose="020B0604020202020204" pitchFamily="34" charset="0"/>
                <a:cs typeface="Arial" panose="020B0604020202020204" pitchFamily="34" charset="0"/>
              </a:rPr>
              <a:t>discussing something with the timer before jumping-up late</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solidFill>
                  <a:srgbClr val="00B050"/>
                </a:solidFill>
                <a:latin typeface="Arial" panose="020B0604020202020204" pitchFamily="34" charset="0"/>
                <a:cs typeface="Arial" panose="020B0604020202020204" pitchFamily="34" charset="0"/>
              </a:rPr>
              <a:t>Referee, what do you do ?</a:t>
            </a:r>
          </a:p>
        </p:txBody>
      </p:sp>
      <p:sp>
        <p:nvSpPr>
          <p:cNvPr id="4" name="Slide Number Placeholder 3"/>
          <p:cNvSpPr>
            <a:spLocks noGrp="1"/>
          </p:cNvSpPr>
          <p:nvPr>
            <p:ph type="sldNum" sz="quarter" idx="12"/>
          </p:nvPr>
        </p:nvSpPr>
        <p:spPr/>
        <p:txBody>
          <a:bodyPr/>
          <a:lstStyle/>
          <a:p>
            <a:fld id="{C2FD70A1-BEA6-4051-8561-367BCECAEA69}" type="slidenum">
              <a:rPr lang="en-US" smtClean="0"/>
              <a:pPr/>
              <a:t>36</a:t>
            </a:fld>
            <a:endParaRPr lang="en-US" dirty="0"/>
          </a:p>
        </p:txBody>
      </p:sp>
    </p:spTree>
    <p:extLst>
      <p:ext uri="{BB962C8B-B14F-4D97-AF65-F5344CB8AC3E}">
        <p14:creationId xmlns:p14="http://schemas.microsoft.com/office/powerpoint/2010/main" val="15011112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Situation ??</a:t>
            </a:r>
            <a:endParaRPr lang="en-US" dirty="0"/>
          </a:p>
        </p:txBody>
      </p:sp>
      <p:sp>
        <p:nvSpPr>
          <p:cNvPr id="3" name="Content Placeholder 2"/>
          <p:cNvSpPr>
            <a:spLocks noGrp="1"/>
          </p:cNvSpPr>
          <p:nvPr>
            <p:ph idx="1"/>
          </p:nvPr>
        </p:nvSpPr>
        <p:spPr>
          <a:xfrm>
            <a:off x="457200" y="1600200"/>
            <a:ext cx="8458200" cy="4525963"/>
          </a:xfrm>
        </p:spPr>
        <p:txBody>
          <a:bodyPr/>
          <a:lstStyle/>
          <a:p>
            <a:pPr marL="0" indent="0">
              <a:buNone/>
            </a:pPr>
            <a:r>
              <a:rPr lang="en-US" b="1" dirty="0">
                <a:latin typeface="Arial" panose="020B0604020202020204" pitchFamily="34" charset="0"/>
                <a:cs typeface="Arial" panose="020B0604020202020204" pitchFamily="34" charset="0"/>
              </a:rPr>
              <a:t>A swimmer walks-up to the referee, saying he missed his heat because he counted heats wrong, asking to be put-in.</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solidFill>
                  <a:srgbClr val="00B050"/>
                </a:solidFill>
                <a:latin typeface="Arial" panose="020B0604020202020204" pitchFamily="34" charset="0"/>
                <a:cs typeface="Arial" panose="020B0604020202020204" pitchFamily="34" charset="0"/>
              </a:rPr>
              <a:t>Referee, what do you do ?</a:t>
            </a:r>
          </a:p>
          <a:p>
            <a:endParaRPr lang="en-US" dirty="0"/>
          </a:p>
        </p:txBody>
      </p:sp>
      <p:sp>
        <p:nvSpPr>
          <p:cNvPr id="4" name="Slide Number Placeholder 3"/>
          <p:cNvSpPr>
            <a:spLocks noGrp="1"/>
          </p:cNvSpPr>
          <p:nvPr>
            <p:ph type="sldNum" sz="quarter" idx="12"/>
          </p:nvPr>
        </p:nvSpPr>
        <p:spPr/>
        <p:txBody>
          <a:bodyPr/>
          <a:lstStyle/>
          <a:p>
            <a:fld id="{C2FD70A1-BEA6-4051-8561-367BCECAEA69}" type="slidenum">
              <a:rPr lang="en-US" smtClean="0"/>
              <a:pPr/>
              <a:t>37</a:t>
            </a:fld>
            <a:endParaRPr lang="en-US" dirty="0"/>
          </a:p>
        </p:txBody>
      </p:sp>
    </p:spTree>
    <p:extLst>
      <p:ext uri="{BB962C8B-B14F-4D97-AF65-F5344CB8AC3E}">
        <p14:creationId xmlns:p14="http://schemas.microsoft.com/office/powerpoint/2010/main" val="22076918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Situation ??</a:t>
            </a:r>
            <a:endParaRPr lang="en-US" dirty="0"/>
          </a:p>
        </p:txBody>
      </p:sp>
      <p:sp>
        <p:nvSpPr>
          <p:cNvPr id="3" name="Content Placeholder 2"/>
          <p:cNvSpPr>
            <a:spLocks noGrp="1"/>
          </p:cNvSpPr>
          <p:nvPr>
            <p:ph idx="1"/>
          </p:nvPr>
        </p:nvSpPr>
        <p:spPr>
          <a:xfrm>
            <a:off x="457200" y="1600200"/>
            <a:ext cx="8458200" cy="4525963"/>
          </a:xfrm>
        </p:spPr>
        <p:txBody>
          <a:bodyPr/>
          <a:lstStyle/>
          <a:p>
            <a:pPr marL="0" indent="0">
              <a:buNone/>
            </a:pPr>
            <a:r>
              <a:rPr lang="en-US" b="1" dirty="0">
                <a:latin typeface="Arial" panose="020B0604020202020204" pitchFamily="34" charset="0"/>
                <a:cs typeface="Arial" panose="020B0604020202020204" pitchFamily="34" charset="0"/>
              </a:rPr>
              <a:t>Between the consolation and championship finals, a swimmer in lane 7 withdraws from the 50 breast Final by declaring a false start.</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solidFill>
                  <a:srgbClr val="00B050"/>
                </a:solidFill>
                <a:latin typeface="Arial" panose="020B0604020202020204" pitchFamily="34" charset="0"/>
                <a:cs typeface="Arial" panose="020B0604020202020204" pitchFamily="34" charset="0"/>
              </a:rPr>
              <a:t>Is this OK ? What do you do ?</a:t>
            </a:r>
          </a:p>
          <a:p>
            <a:endParaRPr lang="en-US" dirty="0"/>
          </a:p>
        </p:txBody>
      </p:sp>
      <p:sp>
        <p:nvSpPr>
          <p:cNvPr id="4" name="Slide Number Placeholder 3"/>
          <p:cNvSpPr>
            <a:spLocks noGrp="1"/>
          </p:cNvSpPr>
          <p:nvPr>
            <p:ph type="sldNum" sz="quarter" idx="12"/>
          </p:nvPr>
        </p:nvSpPr>
        <p:spPr/>
        <p:txBody>
          <a:bodyPr/>
          <a:lstStyle/>
          <a:p>
            <a:fld id="{C2FD70A1-BEA6-4051-8561-367BCECAEA69}" type="slidenum">
              <a:rPr lang="en-US" smtClean="0"/>
              <a:pPr/>
              <a:t>38</a:t>
            </a:fld>
            <a:endParaRPr lang="en-US" dirty="0"/>
          </a:p>
        </p:txBody>
      </p:sp>
    </p:spTree>
    <p:extLst>
      <p:ext uri="{BB962C8B-B14F-4D97-AF65-F5344CB8AC3E}">
        <p14:creationId xmlns:p14="http://schemas.microsoft.com/office/powerpoint/2010/main" val="2624814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Situation ??</a:t>
            </a:r>
            <a:endParaRPr lang="en-US" dirty="0"/>
          </a:p>
        </p:txBody>
      </p:sp>
      <p:sp>
        <p:nvSpPr>
          <p:cNvPr id="3" name="Content Placeholder 2"/>
          <p:cNvSpPr>
            <a:spLocks noGrp="1"/>
          </p:cNvSpPr>
          <p:nvPr>
            <p:ph idx="1"/>
          </p:nvPr>
        </p:nvSpPr>
        <p:spPr>
          <a:xfrm>
            <a:off x="457200" y="1600200"/>
            <a:ext cx="8458200" cy="4525963"/>
          </a:xfrm>
        </p:spPr>
        <p:txBody>
          <a:bodyPr/>
          <a:lstStyle/>
          <a:p>
            <a:pPr marL="0" indent="0">
              <a:buNone/>
            </a:pPr>
            <a:r>
              <a:rPr lang="en-US" b="1" dirty="0">
                <a:latin typeface="Arial" panose="020B0604020202020204" pitchFamily="34" charset="0"/>
                <a:cs typeface="Arial" panose="020B0604020202020204" pitchFamily="34" charset="0"/>
              </a:rPr>
              <a:t>A breaststroker sculls with his hands at the end of the underwater pull.</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solidFill>
                  <a:srgbClr val="00B050"/>
                </a:solidFill>
                <a:latin typeface="Arial" panose="020B0604020202020204" pitchFamily="34" charset="0"/>
                <a:cs typeface="Arial" panose="020B0604020202020204" pitchFamily="34" charset="0"/>
              </a:rPr>
              <a:t>Is this legal?</a:t>
            </a:r>
          </a:p>
          <a:p>
            <a:endParaRPr lang="en-US" dirty="0"/>
          </a:p>
        </p:txBody>
      </p:sp>
      <p:sp>
        <p:nvSpPr>
          <p:cNvPr id="4" name="Slide Number Placeholder 3"/>
          <p:cNvSpPr>
            <a:spLocks noGrp="1"/>
          </p:cNvSpPr>
          <p:nvPr>
            <p:ph type="sldNum" sz="quarter" idx="12"/>
          </p:nvPr>
        </p:nvSpPr>
        <p:spPr/>
        <p:txBody>
          <a:bodyPr/>
          <a:lstStyle/>
          <a:p>
            <a:fld id="{C2FD70A1-BEA6-4051-8561-367BCECAEA69}" type="slidenum">
              <a:rPr lang="en-US" smtClean="0"/>
              <a:pPr/>
              <a:t>39</a:t>
            </a:fld>
            <a:endParaRPr lang="en-US" dirty="0"/>
          </a:p>
        </p:txBody>
      </p:sp>
    </p:spTree>
    <p:extLst>
      <p:ext uri="{BB962C8B-B14F-4D97-AF65-F5344CB8AC3E}">
        <p14:creationId xmlns:p14="http://schemas.microsoft.com/office/powerpoint/2010/main" val="4234915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8700"/>
            <a:ext cx="8229600" cy="1143000"/>
          </a:xfrm>
        </p:spPr>
        <p:txBody>
          <a:bodyPr>
            <a:normAutofit/>
          </a:bodyPr>
          <a:lstStyle/>
          <a:p>
            <a:r>
              <a:rPr lang="en-US" sz="4000" b="1" dirty="0">
                <a:solidFill>
                  <a:srgbClr val="00B050"/>
                </a:solidFill>
                <a:latin typeface="Arial" pitchFamily="34" charset="0"/>
                <a:cs typeface="Arial" pitchFamily="34" charset="0"/>
              </a:rPr>
              <a:t>Before the Meet</a:t>
            </a:r>
          </a:p>
        </p:txBody>
      </p:sp>
      <p:sp>
        <p:nvSpPr>
          <p:cNvPr id="3" name="Content Placeholder 2"/>
          <p:cNvSpPr>
            <a:spLocks noGrp="1"/>
          </p:cNvSpPr>
          <p:nvPr>
            <p:ph idx="1"/>
          </p:nvPr>
        </p:nvSpPr>
        <p:spPr>
          <a:xfrm>
            <a:off x="304800" y="1600200"/>
            <a:ext cx="8610600" cy="4525963"/>
          </a:xfrm>
        </p:spPr>
        <p:txBody>
          <a:bodyPr>
            <a:normAutofit/>
          </a:bodyPr>
          <a:lstStyle/>
          <a:p>
            <a:endParaRPr lang="en-US" sz="2400" b="1" dirty="0">
              <a:solidFill>
                <a:schemeClr val="tx2"/>
              </a:solidFill>
              <a:latin typeface="Arial" panose="020B0604020202020204" pitchFamily="34" charset="0"/>
              <a:cs typeface="Arial" panose="020B0604020202020204" pitchFamily="34" charset="0"/>
            </a:endParaRPr>
          </a:p>
          <a:p>
            <a:pPr>
              <a:spcBef>
                <a:spcPts val="0"/>
              </a:spcBef>
              <a:buFont typeface="Wingdings" panose="05000000000000000000" pitchFamily="2" charset="2"/>
              <a:buChar char="§"/>
            </a:pPr>
            <a:r>
              <a:rPr lang="en-US" sz="2800" b="1" dirty="0">
                <a:latin typeface="Arial" panose="020B0604020202020204" pitchFamily="34" charset="0"/>
                <a:cs typeface="Arial" panose="020B0604020202020204" pitchFamily="34" charset="0"/>
              </a:rPr>
              <a:t>Arrive at least</a:t>
            </a:r>
            <a:r>
              <a:rPr lang="en-US" sz="2800" b="1" dirty="0">
                <a:solidFill>
                  <a:schemeClr val="tx2"/>
                </a:solidFill>
                <a:latin typeface="Arial" panose="020B0604020202020204" pitchFamily="34" charset="0"/>
                <a:cs typeface="Arial" panose="020B0604020202020204" pitchFamily="34" charset="0"/>
              </a:rPr>
              <a:t> </a:t>
            </a:r>
            <a:r>
              <a:rPr lang="en-US" sz="2800" b="1" dirty="0">
                <a:solidFill>
                  <a:srgbClr val="FF0000"/>
                </a:solidFill>
                <a:latin typeface="Arial" panose="020B0604020202020204" pitchFamily="34" charset="0"/>
                <a:cs typeface="Arial" panose="020B0604020202020204" pitchFamily="34" charset="0"/>
              </a:rPr>
              <a:t>30 minutes </a:t>
            </a:r>
            <a:r>
              <a:rPr lang="en-US" sz="2800" b="1" dirty="0">
                <a:latin typeface="Arial" panose="020B0604020202020204" pitchFamily="34" charset="0"/>
                <a:cs typeface="Arial" panose="020B0604020202020204" pitchFamily="34" charset="0"/>
              </a:rPr>
              <a:t>before the meet start</a:t>
            </a:r>
          </a:p>
          <a:p>
            <a:pPr lvl="1">
              <a:spcBef>
                <a:spcPts val="600"/>
              </a:spcBef>
              <a:buFont typeface="Arial" panose="020B0604020202020204" pitchFamily="34" charset="0"/>
              <a:buChar char="•"/>
            </a:pPr>
            <a:r>
              <a:rPr lang="en-US" b="1" dirty="0">
                <a:latin typeface="Arial" panose="020B0604020202020204" pitchFamily="34" charset="0"/>
                <a:cs typeface="Arial" panose="020B0604020202020204" pitchFamily="34" charset="0"/>
              </a:rPr>
              <a:t>45 minutes, if attending Coaches Meeting </a:t>
            </a:r>
          </a:p>
          <a:p>
            <a:pPr lvl="1">
              <a:spcBef>
                <a:spcPts val="600"/>
              </a:spcBef>
              <a:buFont typeface="Arial" panose="020B0604020202020204" pitchFamily="34" charset="0"/>
              <a:buChar char="•"/>
            </a:pPr>
            <a:r>
              <a:rPr lang="en-US" b="1" dirty="0">
                <a:latin typeface="Arial" panose="020B0604020202020204" pitchFamily="34" charset="0"/>
                <a:cs typeface="Arial" panose="020B0604020202020204" pitchFamily="34" charset="0"/>
              </a:rPr>
              <a:t>Report to Lead Official</a:t>
            </a:r>
          </a:p>
          <a:p>
            <a:pPr lvl="1">
              <a:spcBef>
                <a:spcPts val="600"/>
              </a:spcBef>
              <a:buFont typeface="Arial" panose="020B0604020202020204" pitchFamily="34" charset="0"/>
              <a:buChar char="•"/>
            </a:pPr>
            <a:r>
              <a:rPr lang="en-US" b="1" dirty="0">
                <a:latin typeface="Arial" panose="020B0604020202020204" pitchFamily="34" charset="0"/>
                <a:cs typeface="Arial" panose="020B0604020202020204" pitchFamily="34" charset="0"/>
              </a:rPr>
              <a:t>In uniform &amp; ready to go </a:t>
            </a:r>
          </a:p>
          <a:p>
            <a:pPr>
              <a:lnSpc>
                <a:spcPct val="150000"/>
              </a:lnSpc>
              <a:spcBef>
                <a:spcPts val="1200"/>
              </a:spcBef>
              <a:buFont typeface="Wingdings" panose="05000000000000000000" pitchFamily="2" charset="2"/>
              <a:buChar char="§"/>
            </a:pPr>
            <a:r>
              <a:rPr lang="en-US" sz="2800" b="1" dirty="0">
                <a:latin typeface="Arial" panose="020B0604020202020204" pitchFamily="34" charset="0"/>
                <a:cs typeface="Arial" panose="020B0604020202020204" pitchFamily="34" charset="0"/>
              </a:rPr>
              <a:t>Radio ready: Check batteries &amp; channel </a:t>
            </a:r>
          </a:p>
          <a:p>
            <a:pPr>
              <a:lnSpc>
                <a:spcPct val="150000"/>
              </a:lnSpc>
              <a:spcBef>
                <a:spcPts val="1200"/>
              </a:spcBef>
              <a:buFont typeface="Wingdings" panose="05000000000000000000" pitchFamily="2" charset="2"/>
              <a:buChar char="§"/>
            </a:pPr>
            <a:r>
              <a:rPr lang="en-US" sz="2800" b="1" dirty="0">
                <a:latin typeface="Arial" panose="020B0604020202020204" pitchFamily="34" charset="0"/>
                <a:cs typeface="Arial" panose="020B0604020202020204" pitchFamily="34" charset="0"/>
              </a:rPr>
              <a:t>In position on-deck </a:t>
            </a:r>
            <a:r>
              <a:rPr lang="en-US" sz="2800" b="1" dirty="0">
                <a:solidFill>
                  <a:srgbClr val="FF0000"/>
                </a:solidFill>
                <a:latin typeface="Arial" panose="020B0604020202020204" pitchFamily="34" charset="0"/>
                <a:cs typeface="Arial" panose="020B0604020202020204" pitchFamily="34" charset="0"/>
              </a:rPr>
              <a:t>5 minutes </a:t>
            </a:r>
            <a:r>
              <a:rPr lang="en-US" sz="2800" b="1" dirty="0">
                <a:latin typeface="Arial" panose="020B0604020202020204" pitchFamily="34" charset="0"/>
                <a:cs typeface="Arial" panose="020B0604020202020204" pitchFamily="34" charset="0"/>
              </a:rPr>
              <a:t>before start </a:t>
            </a:r>
          </a:p>
          <a:p>
            <a:pPr lvl="1"/>
            <a:endParaRPr lang="en-US" sz="2400"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C2FD70A1-BEA6-4051-8561-367BCECAEA69}" type="slidenum">
              <a:rPr lang="en-US" smtClean="0"/>
              <a:pPr/>
              <a:t>4</a:t>
            </a:fld>
            <a:endParaRPr lang="en-US" dirty="0"/>
          </a:p>
        </p:txBody>
      </p:sp>
    </p:spTree>
    <p:extLst>
      <p:ext uri="{BB962C8B-B14F-4D97-AF65-F5344CB8AC3E}">
        <p14:creationId xmlns:p14="http://schemas.microsoft.com/office/powerpoint/2010/main" val="32558673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Situation ?</a:t>
            </a:r>
            <a:endParaRPr lang="en-US" dirty="0"/>
          </a:p>
        </p:txBody>
      </p:sp>
      <p:sp>
        <p:nvSpPr>
          <p:cNvPr id="3" name="Content Placeholder 2"/>
          <p:cNvSpPr>
            <a:spLocks noGrp="1"/>
          </p:cNvSpPr>
          <p:nvPr>
            <p:ph idx="1"/>
          </p:nvPr>
        </p:nvSpPr>
        <p:spPr>
          <a:xfrm>
            <a:off x="457200" y="1600200"/>
            <a:ext cx="8458200" cy="4525963"/>
          </a:xfrm>
        </p:spPr>
        <p:txBody>
          <a:bodyPr/>
          <a:lstStyle/>
          <a:p>
            <a:pPr marL="0" indent="0">
              <a:buNone/>
            </a:pPr>
            <a:r>
              <a:rPr lang="en-US" b="1" dirty="0">
                <a:latin typeface="Arial" panose="020B0604020202020204" pitchFamily="34" charset="0"/>
                <a:cs typeface="Arial" panose="020B0604020202020204" pitchFamily="34" charset="0"/>
              </a:rPr>
              <a:t>An IM swimmer in lane 8 finishes his breaststroke, and leaves the wall  past vertical towards his back. He is </a:t>
            </a:r>
            <a:r>
              <a:rPr lang="en-US" b="1" dirty="0" err="1">
                <a:latin typeface="Arial" panose="020B0604020202020204" pitchFamily="34" charset="0"/>
                <a:cs typeface="Arial" panose="020B0604020202020204" pitchFamily="34" charset="0"/>
              </a:rPr>
              <a:t>DQ’d</a:t>
            </a:r>
            <a:r>
              <a:rPr lang="en-US" b="1" dirty="0">
                <a:latin typeface="Arial" panose="020B0604020202020204" pitchFamily="34" charset="0"/>
                <a:cs typeface="Arial" panose="020B0604020202020204" pitchFamily="34" charset="0"/>
              </a:rPr>
              <a:t>.</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solidFill>
                  <a:srgbClr val="00B050"/>
                </a:solidFill>
                <a:latin typeface="Arial" panose="020B0604020202020204" pitchFamily="34" charset="0"/>
                <a:cs typeface="Arial" panose="020B0604020202020204" pitchFamily="34" charset="0"/>
              </a:rPr>
              <a:t>Do you accept the DQ call ?</a:t>
            </a:r>
          </a:p>
          <a:p>
            <a:endParaRPr lang="en-US" dirty="0"/>
          </a:p>
        </p:txBody>
      </p:sp>
      <p:sp>
        <p:nvSpPr>
          <p:cNvPr id="4" name="Slide Number Placeholder 3"/>
          <p:cNvSpPr>
            <a:spLocks noGrp="1"/>
          </p:cNvSpPr>
          <p:nvPr>
            <p:ph type="sldNum" sz="quarter" idx="12"/>
          </p:nvPr>
        </p:nvSpPr>
        <p:spPr/>
        <p:txBody>
          <a:bodyPr/>
          <a:lstStyle/>
          <a:p>
            <a:fld id="{C2FD70A1-BEA6-4051-8561-367BCECAEA69}" type="slidenum">
              <a:rPr lang="en-US" smtClean="0"/>
              <a:pPr/>
              <a:t>40</a:t>
            </a:fld>
            <a:endParaRPr lang="en-US" dirty="0"/>
          </a:p>
        </p:txBody>
      </p:sp>
    </p:spTree>
    <p:extLst>
      <p:ext uri="{BB962C8B-B14F-4D97-AF65-F5344CB8AC3E}">
        <p14:creationId xmlns:p14="http://schemas.microsoft.com/office/powerpoint/2010/main" val="9705072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Situation ??</a:t>
            </a:r>
            <a:endParaRPr lang="en-US" dirty="0"/>
          </a:p>
        </p:txBody>
      </p:sp>
      <p:sp>
        <p:nvSpPr>
          <p:cNvPr id="3" name="Content Placeholder 2"/>
          <p:cNvSpPr>
            <a:spLocks noGrp="1"/>
          </p:cNvSpPr>
          <p:nvPr>
            <p:ph idx="1"/>
          </p:nvPr>
        </p:nvSpPr>
        <p:spPr>
          <a:xfrm>
            <a:off x="457200" y="1600200"/>
            <a:ext cx="8458200" cy="4525963"/>
          </a:xfrm>
        </p:spPr>
        <p:txBody>
          <a:bodyPr/>
          <a:lstStyle/>
          <a:p>
            <a:pPr marL="0" indent="0">
              <a:buNone/>
            </a:pPr>
            <a:r>
              <a:rPr lang="en-US" b="1" dirty="0">
                <a:latin typeface="Arial" panose="020B0604020202020204" pitchFamily="34" charset="0"/>
                <a:cs typeface="Arial" panose="020B0604020202020204" pitchFamily="34" charset="0"/>
              </a:rPr>
              <a:t>After being called to the blocks for the 200 Free Relay, the swimmers decide to reverse their order of swim</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solidFill>
                  <a:srgbClr val="00B050"/>
                </a:solidFill>
                <a:latin typeface="Arial" panose="020B0604020202020204" pitchFamily="34" charset="0"/>
                <a:cs typeface="Arial" panose="020B0604020202020204" pitchFamily="34" charset="0"/>
              </a:rPr>
              <a:t>Is this legal ?</a:t>
            </a:r>
          </a:p>
          <a:p>
            <a:endParaRPr lang="en-US" dirty="0"/>
          </a:p>
        </p:txBody>
      </p:sp>
      <p:sp>
        <p:nvSpPr>
          <p:cNvPr id="4" name="Slide Number Placeholder 3"/>
          <p:cNvSpPr>
            <a:spLocks noGrp="1"/>
          </p:cNvSpPr>
          <p:nvPr>
            <p:ph type="sldNum" sz="quarter" idx="12"/>
          </p:nvPr>
        </p:nvSpPr>
        <p:spPr/>
        <p:txBody>
          <a:bodyPr/>
          <a:lstStyle/>
          <a:p>
            <a:fld id="{C2FD70A1-BEA6-4051-8561-367BCECAEA69}" type="slidenum">
              <a:rPr lang="en-US" smtClean="0"/>
              <a:pPr/>
              <a:t>41</a:t>
            </a:fld>
            <a:endParaRPr lang="en-US" dirty="0"/>
          </a:p>
        </p:txBody>
      </p:sp>
    </p:spTree>
    <p:extLst>
      <p:ext uri="{BB962C8B-B14F-4D97-AF65-F5344CB8AC3E}">
        <p14:creationId xmlns:p14="http://schemas.microsoft.com/office/powerpoint/2010/main" val="21210964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Situation ??</a:t>
            </a:r>
            <a:endParaRPr lang="en-US" dirty="0"/>
          </a:p>
        </p:txBody>
      </p:sp>
      <p:sp>
        <p:nvSpPr>
          <p:cNvPr id="3" name="Content Placeholder 2"/>
          <p:cNvSpPr>
            <a:spLocks noGrp="1"/>
          </p:cNvSpPr>
          <p:nvPr>
            <p:ph idx="1"/>
          </p:nvPr>
        </p:nvSpPr>
        <p:spPr>
          <a:xfrm>
            <a:off x="457200" y="1600200"/>
            <a:ext cx="8458200" cy="4525963"/>
          </a:xfrm>
        </p:spPr>
        <p:txBody>
          <a:bodyPr/>
          <a:lstStyle/>
          <a:p>
            <a:pPr marL="0" indent="0">
              <a:buNone/>
            </a:pPr>
            <a:r>
              <a:rPr lang="en-US" b="1" dirty="0">
                <a:latin typeface="Arial" panose="020B0604020202020204" pitchFamily="34" charset="0"/>
                <a:cs typeface="Arial" panose="020B0604020202020204" pitchFamily="34" charset="0"/>
              </a:rPr>
              <a:t>A </a:t>
            </a:r>
            <a:r>
              <a:rPr lang="en-US" b="1" dirty="0" err="1">
                <a:latin typeface="Arial" panose="020B0604020202020204" pitchFamily="34" charset="0"/>
                <a:cs typeface="Arial" panose="020B0604020202020204" pitchFamily="34" charset="0"/>
              </a:rPr>
              <a:t>backstroker</a:t>
            </a:r>
            <a:r>
              <a:rPr lang="en-US" b="1" dirty="0">
                <a:latin typeface="Arial" panose="020B0604020202020204" pitchFamily="34" charset="0"/>
                <a:cs typeface="Arial" panose="020B0604020202020204" pitchFamily="34" charset="0"/>
              </a:rPr>
              <a:t> passes under the turn end flags, rotates towards her stomach, then glides and kicks into the turn wall. </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solidFill>
                  <a:srgbClr val="00B050"/>
                </a:solidFill>
                <a:latin typeface="Arial" panose="020B0604020202020204" pitchFamily="34" charset="0"/>
                <a:cs typeface="Arial" panose="020B0604020202020204" pitchFamily="34" charset="0"/>
              </a:rPr>
              <a:t>Do you accept the DQ call ?</a:t>
            </a:r>
          </a:p>
          <a:p>
            <a:endParaRPr lang="en-US" dirty="0"/>
          </a:p>
        </p:txBody>
      </p:sp>
      <p:sp>
        <p:nvSpPr>
          <p:cNvPr id="4" name="Slide Number Placeholder 3"/>
          <p:cNvSpPr>
            <a:spLocks noGrp="1"/>
          </p:cNvSpPr>
          <p:nvPr>
            <p:ph type="sldNum" sz="quarter" idx="12"/>
          </p:nvPr>
        </p:nvSpPr>
        <p:spPr/>
        <p:txBody>
          <a:bodyPr/>
          <a:lstStyle/>
          <a:p>
            <a:fld id="{C2FD70A1-BEA6-4051-8561-367BCECAEA69}" type="slidenum">
              <a:rPr lang="en-US" smtClean="0"/>
              <a:pPr/>
              <a:t>42</a:t>
            </a:fld>
            <a:endParaRPr lang="en-US" dirty="0"/>
          </a:p>
        </p:txBody>
      </p:sp>
    </p:spTree>
    <p:extLst>
      <p:ext uri="{BB962C8B-B14F-4D97-AF65-F5344CB8AC3E}">
        <p14:creationId xmlns:p14="http://schemas.microsoft.com/office/powerpoint/2010/main" val="73268702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Situation ??</a:t>
            </a:r>
            <a:endParaRPr lang="en-US" dirty="0"/>
          </a:p>
        </p:txBody>
      </p:sp>
      <p:sp>
        <p:nvSpPr>
          <p:cNvPr id="3" name="Content Placeholder 2"/>
          <p:cNvSpPr>
            <a:spLocks noGrp="1"/>
          </p:cNvSpPr>
          <p:nvPr>
            <p:ph idx="1"/>
          </p:nvPr>
        </p:nvSpPr>
        <p:spPr>
          <a:xfrm>
            <a:off x="457200" y="1600200"/>
            <a:ext cx="8458200" cy="4525963"/>
          </a:xfrm>
        </p:spPr>
        <p:txBody>
          <a:bodyPr/>
          <a:lstStyle/>
          <a:p>
            <a:pPr marL="0" indent="0">
              <a:buNone/>
            </a:pPr>
            <a:r>
              <a:rPr lang="en-US" b="1" dirty="0">
                <a:latin typeface="Arial" panose="020B0604020202020204" pitchFamily="34" charset="0"/>
                <a:cs typeface="Arial" panose="020B0604020202020204" pitchFamily="34" charset="0"/>
              </a:rPr>
              <a:t>A </a:t>
            </a:r>
            <a:r>
              <a:rPr lang="en-US" b="1" dirty="0" err="1">
                <a:latin typeface="Arial" panose="020B0604020202020204" pitchFamily="34" charset="0"/>
                <a:cs typeface="Arial" panose="020B0604020202020204" pitchFamily="34" charset="0"/>
              </a:rPr>
              <a:t>breastroker’s</a:t>
            </a:r>
            <a:r>
              <a:rPr lang="en-US" b="1" dirty="0">
                <a:latin typeface="Arial" panose="020B0604020202020204" pitchFamily="34" charset="0"/>
                <a:cs typeface="Arial" panose="020B0604020202020204" pitchFamily="34" charset="0"/>
              </a:rPr>
              <a:t> feet, after each breaststroke kick, break the water together in an upward movement.</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solidFill>
                  <a:srgbClr val="00B050"/>
                </a:solidFill>
                <a:latin typeface="Arial" panose="020B0604020202020204" pitchFamily="34" charset="0"/>
                <a:cs typeface="Arial" panose="020B0604020202020204" pitchFamily="34" charset="0"/>
              </a:rPr>
              <a:t>Is this a DQ ?</a:t>
            </a:r>
          </a:p>
          <a:p>
            <a:endParaRPr lang="en-US" dirty="0"/>
          </a:p>
        </p:txBody>
      </p:sp>
      <p:sp>
        <p:nvSpPr>
          <p:cNvPr id="4" name="Slide Number Placeholder 3"/>
          <p:cNvSpPr>
            <a:spLocks noGrp="1"/>
          </p:cNvSpPr>
          <p:nvPr>
            <p:ph type="sldNum" sz="quarter" idx="12"/>
          </p:nvPr>
        </p:nvSpPr>
        <p:spPr/>
        <p:txBody>
          <a:bodyPr/>
          <a:lstStyle/>
          <a:p>
            <a:fld id="{C2FD70A1-BEA6-4051-8561-367BCECAEA69}" type="slidenum">
              <a:rPr lang="en-US" smtClean="0"/>
              <a:pPr/>
              <a:t>43</a:t>
            </a:fld>
            <a:endParaRPr lang="en-US" dirty="0"/>
          </a:p>
        </p:txBody>
      </p:sp>
    </p:spTree>
    <p:extLst>
      <p:ext uri="{BB962C8B-B14F-4D97-AF65-F5344CB8AC3E}">
        <p14:creationId xmlns:p14="http://schemas.microsoft.com/office/powerpoint/2010/main" val="27671290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Situation ??</a:t>
            </a:r>
            <a:endParaRPr lang="en-US" dirty="0"/>
          </a:p>
        </p:txBody>
      </p:sp>
      <p:sp>
        <p:nvSpPr>
          <p:cNvPr id="3" name="Content Placeholder 2"/>
          <p:cNvSpPr>
            <a:spLocks noGrp="1"/>
          </p:cNvSpPr>
          <p:nvPr>
            <p:ph idx="1"/>
          </p:nvPr>
        </p:nvSpPr>
        <p:spPr>
          <a:xfrm>
            <a:off x="457200" y="1600200"/>
            <a:ext cx="8458200" cy="4525963"/>
          </a:xfrm>
        </p:spPr>
        <p:txBody>
          <a:bodyPr/>
          <a:lstStyle/>
          <a:p>
            <a:pPr marL="0" indent="0">
              <a:buNone/>
            </a:pPr>
            <a:r>
              <a:rPr lang="en-US" b="1" dirty="0">
                <a:latin typeface="Arial" panose="020B0604020202020204" pitchFamily="34" charset="0"/>
                <a:cs typeface="Arial" panose="020B0604020202020204" pitchFamily="34" charset="0"/>
              </a:rPr>
              <a:t>A turn judge reports the swimmer in lane 5 had a one-hand  touch, the right hand touching 1” in front of the left.</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solidFill>
                  <a:srgbClr val="00B050"/>
                </a:solidFill>
                <a:latin typeface="Arial" panose="020B0604020202020204" pitchFamily="34" charset="0"/>
                <a:cs typeface="Arial" panose="020B0604020202020204" pitchFamily="34" charset="0"/>
              </a:rPr>
              <a:t>Do you accept the DQ call ?</a:t>
            </a:r>
          </a:p>
          <a:p>
            <a:endParaRPr lang="en-US" dirty="0"/>
          </a:p>
        </p:txBody>
      </p:sp>
      <p:sp>
        <p:nvSpPr>
          <p:cNvPr id="4" name="Slide Number Placeholder 3"/>
          <p:cNvSpPr>
            <a:spLocks noGrp="1"/>
          </p:cNvSpPr>
          <p:nvPr>
            <p:ph type="sldNum" sz="quarter" idx="12"/>
          </p:nvPr>
        </p:nvSpPr>
        <p:spPr/>
        <p:txBody>
          <a:bodyPr/>
          <a:lstStyle/>
          <a:p>
            <a:fld id="{C2FD70A1-BEA6-4051-8561-367BCECAEA69}" type="slidenum">
              <a:rPr lang="en-US" smtClean="0"/>
              <a:pPr/>
              <a:t>44</a:t>
            </a:fld>
            <a:endParaRPr lang="en-US" dirty="0"/>
          </a:p>
        </p:txBody>
      </p:sp>
    </p:spTree>
    <p:extLst>
      <p:ext uri="{BB962C8B-B14F-4D97-AF65-F5344CB8AC3E}">
        <p14:creationId xmlns:p14="http://schemas.microsoft.com/office/powerpoint/2010/main" val="4979134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Situation ??</a:t>
            </a:r>
            <a:endParaRPr lang="en-US" dirty="0"/>
          </a:p>
        </p:txBody>
      </p:sp>
      <p:sp>
        <p:nvSpPr>
          <p:cNvPr id="3" name="Content Placeholder 2"/>
          <p:cNvSpPr>
            <a:spLocks noGrp="1"/>
          </p:cNvSpPr>
          <p:nvPr>
            <p:ph idx="1"/>
          </p:nvPr>
        </p:nvSpPr>
        <p:spPr>
          <a:xfrm>
            <a:off x="457200" y="1600200"/>
            <a:ext cx="8458200" cy="4525963"/>
          </a:xfrm>
        </p:spPr>
        <p:txBody>
          <a:bodyPr/>
          <a:lstStyle/>
          <a:p>
            <a:pPr marL="0" indent="0">
              <a:buNone/>
            </a:pPr>
            <a:r>
              <a:rPr lang="en-US" b="1" dirty="0">
                <a:latin typeface="Arial" panose="020B0604020202020204" pitchFamily="34" charset="0"/>
                <a:cs typeface="Arial" panose="020B0604020202020204" pitchFamily="34" charset="0"/>
              </a:rPr>
              <a:t>A turn judge reports the backstroke swimmer in lane 3 was “submerged at the finish.”</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solidFill>
                  <a:srgbClr val="00B050"/>
                </a:solidFill>
                <a:latin typeface="Arial" panose="020B0604020202020204" pitchFamily="34" charset="0"/>
                <a:cs typeface="Arial" panose="020B0604020202020204" pitchFamily="34" charset="0"/>
              </a:rPr>
              <a:t>Referee, do you accept the DQ call ? What can you ask ?</a:t>
            </a:r>
          </a:p>
          <a:p>
            <a:endParaRPr lang="en-US" dirty="0"/>
          </a:p>
        </p:txBody>
      </p:sp>
      <p:sp>
        <p:nvSpPr>
          <p:cNvPr id="4" name="Slide Number Placeholder 3"/>
          <p:cNvSpPr>
            <a:spLocks noGrp="1"/>
          </p:cNvSpPr>
          <p:nvPr>
            <p:ph type="sldNum" sz="quarter" idx="12"/>
          </p:nvPr>
        </p:nvSpPr>
        <p:spPr/>
        <p:txBody>
          <a:bodyPr/>
          <a:lstStyle/>
          <a:p>
            <a:fld id="{C2FD70A1-BEA6-4051-8561-367BCECAEA69}" type="slidenum">
              <a:rPr lang="en-US" smtClean="0"/>
              <a:pPr/>
              <a:t>45</a:t>
            </a:fld>
            <a:endParaRPr lang="en-US" dirty="0"/>
          </a:p>
        </p:txBody>
      </p:sp>
    </p:spTree>
    <p:extLst>
      <p:ext uri="{BB962C8B-B14F-4D97-AF65-F5344CB8AC3E}">
        <p14:creationId xmlns:p14="http://schemas.microsoft.com/office/powerpoint/2010/main" val="21884150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Situation ??</a:t>
            </a:r>
            <a:endParaRPr lang="en-US" dirty="0"/>
          </a:p>
        </p:txBody>
      </p:sp>
      <p:sp>
        <p:nvSpPr>
          <p:cNvPr id="3" name="Content Placeholder 2"/>
          <p:cNvSpPr>
            <a:spLocks noGrp="1"/>
          </p:cNvSpPr>
          <p:nvPr>
            <p:ph idx="1"/>
          </p:nvPr>
        </p:nvSpPr>
        <p:spPr/>
        <p:txBody>
          <a:bodyPr/>
          <a:lstStyle/>
          <a:p>
            <a:pPr marL="0" indent="0">
              <a:buNone/>
            </a:pPr>
            <a:r>
              <a:rPr lang="en-US" b="1" dirty="0">
                <a:latin typeface="Arial" panose="020B0604020202020204" pitchFamily="34" charset="0"/>
                <a:cs typeface="Arial" panose="020B0604020202020204" pitchFamily="34" charset="0"/>
              </a:rPr>
              <a:t>Since there is only one swimmer, in lane 1, the turn end judge for lanes 1-4 moves over to lane 1 to get a better view.</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solidFill>
                  <a:srgbClr val="00B050"/>
                </a:solidFill>
                <a:latin typeface="Arial" panose="020B0604020202020204" pitchFamily="34" charset="0"/>
                <a:cs typeface="Arial" panose="020B0604020202020204" pitchFamily="34" charset="0"/>
              </a:rPr>
              <a:t>Any problem ?</a:t>
            </a:r>
          </a:p>
        </p:txBody>
      </p:sp>
      <p:sp>
        <p:nvSpPr>
          <p:cNvPr id="4" name="Slide Number Placeholder 3"/>
          <p:cNvSpPr>
            <a:spLocks noGrp="1"/>
          </p:cNvSpPr>
          <p:nvPr>
            <p:ph type="sldNum" sz="quarter" idx="12"/>
          </p:nvPr>
        </p:nvSpPr>
        <p:spPr/>
        <p:txBody>
          <a:bodyPr/>
          <a:lstStyle/>
          <a:p>
            <a:fld id="{C2FD70A1-BEA6-4051-8561-367BCECAEA69}" type="slidenum">
              <a:rPr lang="en-US" smtClean="0"/>
              <a:pPr/>
              <a:t>46</a:t>
            </a:fld>
            <a:endParaRPr lang="en-US" dirty="0"/>
          </a:p>
        </p:txBody>
      </p:sp>
    </p:spTree>
    <p:extLst>
      <p:ext uri="{BB962C8B-B14F-4D97-AF65-F5344CB8AC3E}">
        <p14:creationId xmlns:p14="http://schemas.microsoft.com/office/powerpoint/2010/main" val="15468127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Situation ??</a:t>
            </a:r>
            <a:endParaRPr lang="en-US" dirty="0"/>
          </a:p>
        </p:txBody>
      </p:sp>
      <p:sp>
        <p:nvSpPr>
          <p:cNvPr id="3" name="Content Placeholder 2"/>
          <p:cNvSpPr>
            <a:spLocks noGrp="1"/>
          </p:cNvSpPr>
          <p:nvPr>
            <p:ph idx="1"/>
          </p:nvPr>
        </p:nvSpPr>
        <p:spPr/>
        <p:txBody>
          <a:bodyPr/>
          <a:lstStyle/>
          <a:p>
            <a:pPr marL="0" indent="0">
              <a:buNone/>
            </a:pPr>
            <a:r>
              <a:rPr lang="en-US" b="1" dirty="0">
                <a:latin typeface="Arial" panose="020B0604020202020204" pitchFamily="34" charset="0"/>
                <a:cs typeface="Arial" panose="020B0604020202020204" pitchFamily="34" charset="0"/>
              </a:rPr>
              <a:t>During the backstroke turn the lane 3 swimmer while underwater enters lane 4 accidentally, but gets back in his lane before surfacing, without interfering with that swimmer.</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solidFill>
                  <a:srgbClr val="00B050"/>
                </a:solidFill>
                <a:latin typeface="Arial" panose="020B0604020202020204" pitchFamily="34" charset="0"/>
                <a:cs typeface="Arial" panose="020B0604020202020204" pitchFamily="34" charset="0"/>
              </a:rPr>
              <a:t>Is there a call ?</a:t>
            </a:r>
          </a:p>
        </p:txBody>
      </p:sp>
      <p:sp>
        <p:nvSpPr>
          <p:cNvPr id="4" name="Slide Number Placeholder 3"/>
          <p:cNvSpPr>
            <a:spLocks noGrp="1"/>
          </p:cNvSpPr>
          <p:nvPr>
            <p:ph type="sldNum" sz="quarter" idx="12"/>
          </p:nvPr>
        </p:nvSpPr>
        <p:spPr/>
        <p:txBody>
          <a:bodyPr/>
          <a:lstStyle/>
          <a:p>
            <a:fld id="{C2FD70A1-BEA6-4051-8561-367BCECAEA69}" type="slidenum">
              <a:rPr lang="en-US" smtClean="0"/>
              <a:pPr/>
              <a:t>47</a:t>
            </a:fld>
            <a:endParaRPr lang="en-US" dirty="0"/>
          </a:p>
        </p:txBody>
      </p:sp>
    </p:spTree>
    <p:extLst>
      <p:ext uri="{BB962C8B-B14F-4D97-AF65-F5344CB8AC3E}">
        <p14:creationId xmlns:p14="http://schemas.microsoft.com/office/powerpoint/2010/main" val="183365979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FFC000"/>
                </a:solidFill>
                <a:effectLst>
                  <a:outerShdw blurRad="38100" dist="38100" dir="2700000" algn="tl">
                    <a:srgbClr val="000000">
                      <a:alpha val="43137"/>
                    </a:srgbClr>
                  </a:outerShdw>
                </a:effectLst>
                <a:latin typeface="Arial" pitchFamily="34" charset="0"/>
                <a:cs typeface="Arial" pitchFamily="34" charset="0"/>
              </a:rPr>
              <a:t>The Golden Rule</a:t>
            </a:r>
          </a:p>
        </p:txBody>
      </p:sp>
      <p:sp>
        <p:nvSpPr>
          <p:cNvPr id="3" name="Content Placeholder 2"/>
          <p:cNvSpPr>
            <a:spLocks noGrp="1"/>
          </p:cNvSpPr>
          <p:nvPr>
            <p:ph idx="1"/>
          </p:nvPr>
        </p:nvSpPr>
        <p:spPr/>
        <p:txBody>
          <a:bodyPr/>
          <a:lstStyle/>
          <a:p>
            <a:pPr>
              <a:buNone/>
            </a:pPr>
            <a:endParaRPr lang="en-US" dirty="0"/>
          </a:p>
          <a:p>
            <a:pPr>
              <a:buNone/>
            </a:pPr>
            <a:endParaRPr lang="en-US" dirty="0"/>
          </a:p>
          <a:p>
            <a:pPr marL="0" indent="0" algn="ctr">
              <a:buNone/>
            </a:pPr>
            <a:r>
              <a:rPr lang="en-US" sz="3600" b="1" dirty="0">
                <a:latin typeface="Arial" pitchFamily="34" charset="0"/>
                <a:cs typeface="Arial" pitchFamily="34" charset="0"/>
              </a:rPr>
              <a:t> Ensure fairness to all swimmers  </a:t>
            </a:r>
          </a:p>
          <a:p>
            <a:pPr marL="0" indent="0" algn="ctr">
              <a:spcBef>
                <a:spcPts val="1800"/>
              </a:spcBef>
              <a:buNone/>
            </a:pPr>
            <a:r>
              <a:rPr lang="en-US" sz="4000" b="1" dirty="0">
                <a:latin typeface="Arial" pitchFamily="34" charset="0"/>
                <a:cs typeface="Arial" pitchFamily="34" charset="0"/>
              </a:rPr>
              <a:t>The swimmer gets the benefit of doubt, always!!!</a:t>
            </a:r>
            <a:endParaRPr lang="en-US" sz="4000" b="1" dirty="0">
              <a:solidFill>
                <a:schemeClr val="tx2"/>
              </a:solidFill>
            </a:endParaRPr>
          </a:p>
          <a:p>
            <a:pPr>
              <a:buNone/>
            </a:pPr>
            <a:endParaRPr lang="en-US" dirty="0"/>
          </a:p>
        </p:txBody>
      </p:sp>
      <p:sp>
        <p:nvSpPr>
          <p:cNvPr id="4" name="Slide Number Placeholder 3"/>
          <p:cNvSpPr>
            <a:spLocks noGrp="1"/>
          </p:cNvSpPr>
          <p:nvPr>
            <p:ph type="sldNum" sz="quarter" idx="12"/>
          </p:nvPr>
        </p:nvSpPr>
        <p:spPr/>
        <p:txBody>
          <a:bodyPr/>
          <a:lstStyle/>
          <a:p>
            <a:fld id="{C2FD70A1-BEA6-4051-8561-367BCECAEA69}" type="slidenum">
              <a:rPr lang="en-US" smtClean="0"/>
              <a:pPr/>
              <a:t>48</a:t>
            </a:fld>
            <a:endParaRPr lang="en-US" dirty="0"/>
          </a:p>
        </p:txBody>
      </p:sp>
    </p:spTree>
    <p:extLst>
      <p:ext uri="{BB962C8B-B14F-4D97-AF65-F5344CB8AC3E}">
        <p14:creationId xmlns:p14="http://schemas.microsoft.com/office/powerpoint/2010/main" val="1584693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solidFill>
                  <a:srgbClr val="00B050"/>
                </a:solidFill>
                <a:latin typeface="Arial" pitchFamily="34" charset="0"/>
                <a:cs typeface="Arial" pitchFamily="34" charset="0"/>
              </a:rPr>
              <a:t>Coaches Meeting </a:t>
            </a:r>
          </a:p>
        </p:txBody>
      </p:sp>
      <p:sp>
        <p:nvSpPr>
          <p:cNvPr id="3" name="Content Placeholder 2"/>
          <p:cNvSpPr>
            <a:spLocks noGrp="1"/>
          </p:cNvSpPr>
          <p:nvPr>
            <p:ph idx="1"/>
          </p:nvPr>
        </p:nvSpPr>
        <p:spPr>
          <a:xfrm>
            <a:off x="228600" y="1600200"/>
            <a:ext cx="8686800" cy="4876800"/>
          </a:xfrm>
        </p:spPr>
        <p:txBody>
          <a:bodyPr>
            <a:normAutofit/>
          </a:bodyPr>
          <a:lstStyle/>
          <a:p>
            <a:pPr>
              <a:spcBef>
                <a:spcPts val="600"/>
              </a:spcBef>
              <a:buFont typeface="Wingdings" panose="05000000000000000000" pitchFamily="2" charset="2"/>
              <a:buChar char="§"/>
            </a:pPr>
            <a:r>
              <a:rPr lang="en-US" sz="2800" b="1" dirty="0">
                <a:latin typeface="Arial" pitchFamily="34" charset="0"/>
                <a:cs typeface="Arial" pitchFamily="34" charset="0"/>
              </a:rPr>
              <a:t>Before warm-up</a:t>
            </a:r>
            <a:r>
              <a:rPr lang="en-US" sz="2800" b="1" dirty="0">
                <a:solidFill>
                  <a:schemeClr val="tx2"/>
                </a:solidFill>
                <a:latin typeface="Arial" pitchFamily="34" charset="0"/>
                <a:cs typeface="Arial" pitchFamily="34" charset="0"/>
              </a:rPr>
              <a:t> </a:t>
            </a:r>
            <a:r>
              <a:rPr lang="en-US" sz="2800" b="1" dirty="0">
                <a:latin typeface="Arial" pitchFamily="34" charset="0"/>
                <a:cs typeface="Arial" pitchFamily="34" charset="0"/>
              </a:rPr>
              <a:t>begins.</a:t>
            </a:r>
            <a:endParaRPr lang="en-US" sz="2800" b="1" dirty="0">
              <a:solidFill>
                <a:schemeClr val="tx2"/>
              </a:solidFill>
              <a:latin typeface="Arial" pitchFamily="34" charset="0"/>
              <a:cs typeface="Arial" pitchFamily="34" charset="0"/>
            </a:endParaRPr>
          </a:p>
          <a:p>
            <a:pPr>
              <a:lnSpc>
                <a:spcPct val="120000"/>
              </a:lnSpc>
              <a:spcBef>
                <a:spcPts val="600"/>
              </a:spcBef>
              <a:buFont typeface="Wingdings" panose="05000000000000000000" pitchFamily="2" charset="2"/>
              <a:buChar char="§"/>
            </a:pPr>
            <a:r>
              <a:rPr lang="en-US" sz="2800" b="1" dirty="0">
                <a:latin typeface="Arial" pitchFamily="34" charset="0"/>
                <a:cs typeface="Arial" pitchFamily="34" charset="0"/>
              </a:rPr>
              <a:t>Include officials, coaches and captains.</a:t>
            </a:r>
          </a:p>
          <a:p>
            <a:pPr>
              <a:lnSpc>
                <a:spcPct val="120000"/>
              </a:lnSpc>
              <a:spcBef>
                <a:spcPts val="600"/>
              </a:spcBef>
              <a:buFont typeface="Wingdings" panose="05000000000000000000" pitchFamily="2" charset="2"/>
              <a:buChar char="§"/>
            </a:pPr>
            <a:r>
              <a:rPr lang="en-US" sz="2800" b="1" dirty="0">
                <a:latin typeface="Arial" pitchFamily="34" charset="0"/>
                <a:cs typeface="Arial" pitchFamily="34" charset="0"/>
              </a:rPr>
              <a:t>Determine if there are any exhibition heats.</a:t>
            </a:r>
          </a:p>
          <a:p>
            <a:pPr>
              <a:lnSpc>
                <a:spcPct val="120000"/>
              </a:lnSpc>
              <a:spcBef>
                <a:spcPts val="600"/>
              </a:spcBef>
              <a:buFont typeface="Wingdings" panose="05000000000000000000" pitchFamily="2" charset="2"/>
              <a:buChar char="§"/>
            </a:pPr>
            <a:r>
              <a:rPr lang="en-US" sz="2800" b="1" dirty="0">
                <a:latin typeface="Arial" pitchFamily="34" charset="0"/>
                <a:cs typeface="Arial" pitchFamily="34" charset="0"/>
              </a:rPr>
              <a:t>Review suit and tape rules/management/penalties.</a:t>
            </a:r>
            <a:endParaRPr lang="en-US" sz="2800" b="1" i="1" dirty="0">
              <a:solidFill>
                <a:srgbClr val="FF0000"/>
              </a:solidFill>
              <a:latin typeface="Arial" pitchFamily="34" charset="0"/>
              <a:cs typeface="Arial" pitchFamily="34" charset="0"/>
            </a:endParaRPr>
          </a:p>
          <a:p>
            <a:pPr>
              <a:lnSpc>
                <a:spcPct val="120000"/>
              </a:lnSpc>
              <a:spcBef>
                <a:spcPts val="600"/>
              </a:spcBef>
              <a:buFont typeface="Wingdings" panose="05000000000000000000" pitchFamily="2" charset="2"/>
              <a:buChar char="§"/>
            </a:pPr>
            <a:r>
              <a:rPr lang="en-US" sz="2800" b="1" dirty="0">
                <a:latin typeface="Arial" pitchFamily="34" charset="0"/>
                <a:cs typeface="Arial" pitchFamily="34" charset="0"/>
              </a:rPr>
              <a:t>Offer to talk directly with each team, if coaches wish.</a:t>
            </a:r>
          </a:p>
          <a:p>
            <a:pPr>
              <a:lnSpc>
                <a:spcPct val="120000"/>
              </a:lnSpc>
              <a:spcBef>
                <a:spcPts val="600"/>
              </a:spcBef>
              <a:buFont typeface="Wingdings" panose="05000000000000000000" pitchFamily="2" charset="2"/>
              <a:buChar char="§"/>
            </a:pPr>
            <a:r>
              <a:rPr lang="en-US" sz="2800" b="1" dirty="0">
                <a:latin typeface="Arial" pitchFamily="34" charset="0"/>
                <a:cs typeface="Arial" pitchFamily="34" charset="0"/>
              </a:rPr>
              <a:t>Ask for “Questions ?”</a:t>
            </a:r>
          </a:p>
        </p:txBody>
      </p:sp>
      <p:sp>
        <p:nvSpPr>
          <p:cNvPr id="4" name="Slide Number Placeholder 3"/>
          <p:cNvSpPr>
            <a:spLocks noGrp="1"/>
          </p:cNvSpPr>
          <p:nvPr>
            <p:ph type="sldNum" sz="quarter" idx="12"/>
          </p:nvPr>
        </p:nvSpPr>
        <p:spPr/>
        <p:txBody>
          <a:bodyPr/>
          <a:lstStyle/>
          <a:p>
            <a:fld id="{C2FD70A1-BEA6-4051-8561-367BCECAEA69}" type="slidenum">
              <a:rPr lang="en-US" smtClean="0"/>
              <a:pPr/>
              <a:t>5</a:t>
            </a:fld>
            <a:endParaRPr lang="en-US" dirty="0"/>
          </a:p>
        </p:txBody>
      </p:sp>
    </p:spTree>
    <p:extLst>
      <p:ext uri="{BB962C8B-B14F-4D97-AF65-F5344CB8AC3E}">
        <p14:creationId xmlns:p14="http://schemas.microsoft.com/office/powerpoint/2010/main" val="4182739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4000" b="1" dirty="0">
                <a:solidFill>
                  <a:srgbClr val="00B050"/>
                </a:solidFill>
                <a:latin typeface="Arial" pitchFamily="34" charset="0"/>
                <a:cs typeface="Arial" pitchFamily="34" charset="0"/>
              </a:rPr>
              <a:t>Position &amp; Protocol</a:t>
            </a:r>
          </a:p>
        </p:txBody>
      </p:sp>
      <p:sp>
        <p:nvSpPr>
          <p:cNvPr id="3" name="Content Placeholder 2"/>
          <p:cNvSpPr>
            <a:spLocks noGrp="1"/>
          </p:cNvSpPr>
          <p:nvPr>
            <p:ph idx="1"/>
          </p:nvPr>
        </p:nvSpPr>
        <p:spPr>
          <a:xfrm>
            <a:off x="152400" y="1417638"/>
            <a:ext cx="8839200" cy="5029200"/>
          </a:xfrm>
        </p:spPr>
        <p:txBody>
          <a:bodyPr>
            <a:noAutofit/>
          </a:bodyPr>
          <a:lstStyle/>
          <a:p>
            <a:pPr>
              <a:spcBef>
                <a:spcPts val="1200"/>
              </a:spcBef>
              <a:buFont typeface="Wingdings" panose="05000000000000000000" pitchFamily="2" charset="2"/>
              <a:buChar char="§"/>
            </a:pPr>
            <a:r>
              <a:rPr lang="en-US" sz="2400" b="1" dirty="0">
                <a:latin typeface="Arial" pitchFamily="34" charset="0"/>
                <a:cs typeface="Arial" pitchFamily="34" charset="0"/>
              </a:rPr>
              <a:t>If alone, you should walk the pool side during the swim at feet of swimmer group.</a:t>
            </a:r>
          </a:p>
          <a:p>
            <a:pPr lvl="1">
              <a:spcBef>
                <a:spcPts val="1200"/>
              </a:spcBef>
              <a:buFont typeface="Wingdings" panose="05000000000000000000" pitchFamily="2" charset="2"/>
              <a:buChar char="§"/>
            </a:pPr>
            <a:r>
              <a:rPr lang="en-US" sz="2000" b="1" dirty="0">
                <a:latin typeface="Arial" pitchFamily="34" charset="0"/>
                <a:cs typeface="Arial" pitchFamily="34" charset="0"/>
              </a:rPr>
              <a:t>If with partner – walk both sides</a:t>
            </a:r>
          </a:p>
          <a:p>
            <a:pPr lvl="1">
              <a:spcBef>
                <a:spcPts val="1200"/>
              </a:spcBef>
              <a:buFont typeface="Wingdings" panose="05000000000000000000" pitchFamily="2" charset="2"/>
              <a:buChar char="§"/>
            </a:pPr>
            <a:r>
              <a:rPr lang="en-US" sz="2000" b="1" dirty="0">
                <a:latin typeface="Arial" pitchFamily="34" charset="0"/>
                <a:cs typeface="Arial" pitchFamily="34" charset="0"/>
              </a:rPr>
              <a:t>Or one stands at start and one at turn end in middle of lanes</a:t>
            </a:r>
          </a:p>
          <a:p>
            <a:pPr marL="862013" lvl="1" indent="0"/>
            <a:r>
              <a:rPr lang="en-US" sz="1600" b="1" dirty="0">
                <a:latin typeface="Arial" pitchFamily="34" charset="0"/>
                <a:cs typeface="Arial" pitchFamily="34" charset="0"/>
              </a:rPr>
              <a:t> </a:t>
            </a:r>
            <a:r>
              <a:rPr lang="en-US" sz="2000" b="1" dirty="0">
                <a:latin typeface="Arial" pitchFamily="34" charset="0"/>
                <a:cs typeface="Arial" pitchFamily="34" charset="0"/>
              </a:rPr>
              <a:t>Remain there even if only 1 swimmer</a:t>
            </a:r>
            <a:r>
              <a:rPr lang="en-US" sz="1600" b="1" dirty="0">
                <a:latin typeface="Arial" pitchFamily="34" charset="0"/>
                <a:cs typeface="Arial" pitchFamily="34" charset="0"/>
              </a:rPr>
              <a:t>.</a:t>
            </a:r>
          </a:p>
          <a:p>
            <a:pPr>
              <a:spcBef>
                <a:spcPts val="1200"/>
              </a:spcBef>
              <a:buFont typeface="Wingdings" panose="05000000000000000000" pitchFamily="2" charset="2"/>
              <a:buChar char="§"/>
            </a:pPr>
            <a:r>
              <a:rPr lang="en-US" sz="2000" b="1" dirty="0">
                <a:latin typeface="Arial" pitchFamily="34" charset="0"/>
                <a:cs typeface="Arial" pitchFamily="34" charset="0"/>
              </a:rPr>
              <a:t>Stand 2-3 steps back from edge of pool; relaxed hands at sides.</a:t>
            </a:r>
          </a:p>
          <a:p>
            <a:pPr>
              <a:spcBef>
                <a:spcPts val="1200"/>
              </a:spcBef>
              <a:buFont typeface="Wingdings" panose="05000000000000000000" pitchFamily="2" charset="2"/>
              <a:buChar char="§"/>
            </a:pPr>
            <a:r>
              <a:rPr lang="en-US" sz="2000" b="1" dirty="0">
                <a:latin typeface="Arial" pitchFamily="34" charset="0"/>
                <a:cs typeface="Arial" pitchFamily="34" charset="0"/>
              </a:rPr>
              <a:t>Step forward to edge of pool when swimmers are in your jurisdiction (AZ 3-Step):</a:t>
            </a:r>
          </a:p>
          <a:p>
            <a:pPr lvl="1">
              <a:buFont typeface="Arial" panose="020B0604020202020204" pitchFamily="34" charset="0"/>
              <a:buChar char="•"/>
            </a:pPr>
            <a:r>
              <a:rPr lang="en-US" sz="2000" b="1" dirty="0">
                <a:latin typeface="Arial" pitchFamily="34" charset="0"/>
                <a:cs typeface="Arial" pitchFamily="34" charset="0"/>
              </a:rPr>
              <a:t>Observe, do NOT inspect </a:t>
            </a:r>
          </a:p>
          <a:p>
            <a:pPr lvl="1">
              <a:buFont typeface="Arial" panose="020B0604020202020204" pitchFamily="34" charset="0"/>
              <a:buChar char="•"/>
            </a:pPr>
            <a:r>
              <a:rPr lang="en-US" sz="2000" b="1" dirty="0">
                <a:latin typeface="Arial" pitchFamily="34" charset="0"/>
                <a:cs typeface="Arial" pitchFamily="34" charset="0"/>
              </a:rPr>
              <a:t>Stand erect, do not lean, hands in back</a:t>
            </a:r>
          </a:p>
          <a:p>
            <a:pPr lvl="1">
              <a:buFont typeface="Arial" panose="020B0604020202020204" pitchFamily="34" charset="0"/>
              <a:buChar char="•"/>
            </a:pPr>
            <a:r>
              <a:rPr lang="en-US" sz="2000" b="1" dirty="0">
                <a:latin typeface="Arial" pitchFamily="34" charset="0"/>
                <a:cs typeface="Arial" pitchFamily="34" charset="0"/>
              </a:rPr>
              <a:t>No “dancing” – you might get a little wet!</a:t>
            </a:r>
          </a:p>
          <a:p>
            <a:pPr lvl="1">
              <a:buFont typeface="Arial" panose="020B0604020202020204" pitchFamily="34" charset="0"/>
              <a:buChar char="•"/>
            </a:pPr>
            <a:r>
              <a:rPr lang="en-US" sz="2000" b="1" dirty="0">
                <a:latin typeface="Arial" pitchFamily="34" charset="0"/>
                <a:cs typeface="Arial" pitchFamily="34" charset="0"/>
              </a:rPr>
              <a:t>No papers/sheets in hand.</a:t>
            </a:r>
          </a:p>
          <a:p>
            <a:pPr marL="457200" lvl="1" indent="0">
              <a:buNone/>
            </a:pPr>
            <a:endParaRPr lang="en-US" sz="2000" b="1" dirty="0">
              <a:solidFill>
                <a:schemeClr val="tx2"/>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C2FD70A1-BEA6-4051-8561-367BCECAEA69}" type="slidenum">
              <a:rPr lang="en-US" smtClean="0"/>
              <a:pPr/>
              <a:t>6</a:t>
            </a:fld>
            <a:endParaRPr lang="en-US" dirty="0"/>
          </a:p>
        </p:txBody>
      </p:sp>
    </p:spTree>
    <p:extLst>
      <p:ext uri="{BB962C8B-B14F-4D97-AF65-F5344CB8AC3E}">
        <p14:creationId xmlns:p14="http://schemas.microsoft.com/office/powerpoint/2010/main" val="3642955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solidFill>
                  <a:srgbClr val="00B050"/>
                </a:solidFill>
                <a:latin typeface="Arial" pitchFamily="34" charset="0"/>
                <a:cs typeface="Arial" pitchFamily="34" charset="0"/>
              </a:rPr>
              <a:t> Jurisdiction</a:t>
            </a:r>
          </a:p>
        </p:txBody>
      </p:sp>
      <p:sp>
        <p:nvSpPr>
          <p:cNvPr id="3" name="Content Placeholder 2"/>
          <p:cNvSpPr>
            <a:spLocks noGrp="1"/>
          </p:cNvSpPr>
          <p:nvPr>
            <p:ph idx="1"/>
          </p:nvPr>
        </p:nvSpPr>
        <p:spPr>
          <a:xfrm>
            <a:off x="304800" y="1295400"/>
            <a:ext cx="8534400" cy="4830763"/>
          </a:xfrm>
        </p:spPr>
        <p:txBody>
          <a:bodyPr>
            <a:normAutofit/>
          </a:bodyPr>
          <a:lstStyle/>
          <a:p>
            <a:pPr>
              <a:buFont typeface="Wingdings" panose="05000000000000000000" pitchFamily="2" charset="2"/>
              <a:buChar char="§"/>
            </a:pPr>
            <a:r>
              <a:rPr lang="en-US" sz="2400" b="1" dirty="0">
                <a:latin typeface="Arial" pitchFamily="34" charset="0"/>
                <a:cs typeface="Arial" pitchFamily="34" charset="0"/>
              </a:rPr>
              <a:t>The area of the pool you “</a:t>
            </a:r>
            <a:r>
              <a:rPr lang="en-US" sz="2400" b="1" i="1" dirty="0">
                <a:latin typeface="Arial" pitchFamily="34" charset="0"/>
                <a:cs typeface="Arial" pitchFamily="34" charset="0"/>
              </a:rPr>
              <a:t>officiate</a:t>
            </a:r>
            <a:r>
              <a:rPr lang="en-US" sz="2400" b="1" dirty="0">
                <a:latin typeface="Arial" pitchFamily="34" charset="0"/>
                <a:cs typeface="Arial" pitchFamily="34" charset="0"/>
              </a:rPr>
              <a:t>”</a:t>
            </a:r>
          </a:p>
          <a:p>
            <a:pPr>
              <a:spcBef>
                <a:spcPts val="1200"/>
              </a:spcBef>
              <a:buFont typeface="Wingdings" panose="05000000000000000000" pitchFamily="2" charset="2"/>
              <a:buChar char="§"/>
            </a:pPr>
            <a:r>
              <a:rPr lang="en-US" sz="2400" b="1" dirty="0">
                <a:latin typeface="Arial" pitchFamily="34" charset="0"/>
                <a:cs typeface="Arial" pitchFamily="34" charset="0"/>
              </a:rPr>
              <a:t>Your area is usually a section of the pool, divided by</a:t>
            </a:r>
          </a:p>
          <a:p>
            <a:pPr lvl="1">
              <a:buFont typeface="Arial" panose="020B0604020202020204" pitchFamily="34" charset="0"/>
              <a:buChar char="•"/>
            </a:pPr>
            <a:r>
              <a:rPr lang="en-US" sz="2400" b="1" dirty="0">
                <a:latin typeface="Arial" pitchFamily="34" charset="0"/>
                <a:cs typeface="Arial" pitchFamily="34" charset="0"/>
              </a:rPr>
              <a:t>Lanes: 1-4, 5-7, and 6-10.</a:t>
            </a:r>
          </a:p>
          <a:p>
            <a:pPr lvl="1">
              <a:buFont typeface="Arial" panose="020B0604020202020204" pitchFamily="34" charset="0"/>
              <a:buChar char="•"/>
            </a:pPr>
            <a:r>
              <a:rPr lang="en-US" sz="2400" b="1" dirty="0">
                <a:latin typeface="Arial" pitchFamily="34" charset="0"/>
                <a:cs typeface="Arial" pitchFamily="34" charset="0"/>
              </a:rPr>
              <a:t>Halves of pool:  start half and turn half of the pool.</a:t>
            </a:r>
          </a:p>
          <a:p>
            <a:pPr lvl="1">
              <a:buFont typeface="Arial" panose="020B0604020202020204" pitchFamily="34" charset="0"/>
              <a:buChar char="•"/>
            </a:pPr>
            <a:r>
              <a:rPr lang="en-US" sz="2400" b="1" dirty="0">
                <a:latin typeface="Arial" pitchFamily="34" charset="0"/>
                <a:cs typeface="Arial" pitchFamily="34" charset="0"/>
              </a:rPr>
              <a:t>Or by end: last stroke in, first stroke out.</a:t>
            </a:r>
          </a:p>
          <a:p>
            <a:pPr marL="342900" lvl="1" indent="-342900">
              <a:spcBef>
                <a:spcPts val="1200"/>
              </a:spcBef>
              <a:buFont typeface="Wingdings" panose="05000000000000000000" pitchFamily="2" charset="2"/>
              <a:buChar char="§"/>
            </a:pPr>
            <a:r>
              <a:rPr lang="en-US" sz="2400" b="1" dirty="0">
                <a:latin typeface="Arial" pitchFamily="34" charset="0"/>
                <a:cs typeface="Arial" pitchFamily="34" charset="0"/>
              </a:rPr>
              <a:t>Know  terms:  </a:t>
            </a:r>
          </a:p>
          <a:p>
            <a:pPr marL="742950" lvl="2" indent="-342900">
              <a:spcBef>
                <a:spcPts val="1200"/>
              </a:spcBef>
              <a:buFont typeface="Wingdings" panose="05000000000000000000" pitchFamily="2" charset="2"/>
              <a:buChar char="§"/>
            </a:pPr>
            <a:r>
              <a:rPr lang="en-US" b="1" dirty="0">
                <a:latin typeface="Arial" pitchFamily="34" charset="0"/>
                <a:cs typeface="Arial" pitchFamily="34" charset="0"/>
              </a:rPr>
              <a:t> </a:t>
            </a:r>
            <a:r>
              <a:rPr lang="en-US" b="1" dirty="0">
                <a:solidFill>
                  <a:srgbClr val="FF0000"/>
                </a:solidFill>
                <a:latin typeface="Arial" pitchFamily="34" charset="0"/>
                <a:cs typeface="Arial" pitchFamily="34" charset="0"/>
              </a:rPr>
              <a:t>Lead/lag, and tag team (walking the sides)</a:t>
            </a:r>
          </a:p>
          <a:p>
            <a:pPr marL="742950" lvl="2" indent="-342900">
              <a:spcBef>
                <a:spcPts val="600"/>
              </a:spcBef>
              <a:buFont typeface="Wingdings" panose="05000000000000000000" pitchFamily="2" charset="2"/>
              <a:buChar char="§"/>
            </a:pPr>
            <a:r>
              <a:rPr lang="en-US" b="1" dirty="0">
                <a:solidFill>
                  <a:srgbClr val="FF0000"/>
                </a:solidFill>
                <a:latin typeface="Arial" pitchFamily="34" charset="0"/>
                <a:cs typeface="Arial" pitchFamily="34" charset="0"/>
              </a:rPr>
              <a:t> Wall to wall (walking the sides)</a:t>
            </a:r>
          </a:p>
          <a:p>
            <a:pPr marL="742950" lvl="2" indent="-342900">
              <a:spcBef>
                <a:spcPts val="600"/>
              </a:spcBef>
              <a:buFont typeface="Wingdings" panose="05000000000000000000" pitchFamily="2" charset="2"/>
              <a:buChar char="§"/>
            </a:pPr>
            <a:r>
              <a:rPr lang="en-US" b="1" dirty="0">
                <a:solidFill>
                  <a:srgbClr val="FF0000"/>
                </a:solidFill>
                <a:latin typeface="Arial" pitchFamily="34" charset="0"/>
                <a:cs typeface="Arial" pitchFamily="34" charset="0"/>
              </a:rPr>
              <a:t>15m Mark (free, back and butterfly)</a:t>
            </a:r>
          </a:p>
          <a:p>
            <a:pPr marL="742950" lvl="2" indent="-342900">
              <a:spcBef>
                <a:spcPts val="600"/>
              </a:spcBef>
              <a:buFont typeface="Wingdings" panose="05000000000000000000" pitchFamily="2" charset="2"/>
              <a:buChar char="§"/>
            </a:pPr>
            <a:r>
              <a:rPr lang="en-US" b="1" dirty="0">
                <a:solidFill>
                  <a:srgbClr val="FF0000"/>
                </a:solidFill>
                <a:latin typeface="Arial" pitchFamily="34" charset="0"/>
                <a:cs typeface="Arial" pitchFamily="34" charset="0"/>
              </a:rPr>
              <a:t>Last stroke in- first stroke out (Turn Judge)</a:t>
            </a:r>
          </a:p>
          <a:p>
            <a:pPr marL="2228850" lvl="6" indent="401638">
              <a:spcBef>
                <a:spcPts val="600"/>
              </a:spcBef>
              <a:buNone/>
            </a:pPr>
            <a:endParaRPr lang="en-US" sz="2800" dirty="0"/>
          </a:p>
          <a:p>
            <a:pPr marL="2228850" lvl="6" indent="457200"/>
            <a:endParaRPr lang="en-US" dirty="0"/>
          </a:p>
        </p:txBody>
      </p:sp>
      <p:sp>
        <p:nvSpPr>
          <p:cNvPr id="4" name="Slide Number Placeholder 3"/>
          <p:cNvSpPr>
            <a:spLocks noGrp="1"/>
          </p:cNvSpPr>
          <p:nvPr>
            <p:ph type="sldNum" sz="quarter" idx="12"/>
          </p:nvPr>
        </p:nvSpPr>
        <p:spPr/>
        <p:txBody>
          <a:bodyPr/>
          <a:lstStyle/>
          <a:p>
            <a:fld id="{C2FD70A1-BEA6-4051-8561-367BCECAEA69}" type="slidenum">
              <a:rPr lang="en-US" smtClean="0"/>
              <a:pPr/>
              <a:t>7</a:t>
            </a:fld>
            <a:endParaRPr lang="en-US" dirty="0"/>
          </a:p>
        </p:txBody>
      </p:sp>
    </p:spTree>
    <p:extLst>
      <p:ext uri="{BB962C8B-B14F-4D97-AF65-F5344CB8AC3E}">
        <p14:creationId xmlns:p14="http://schemas.microsoft.com/office/powerpoint/2010/main" val="2694645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solidFill>
                  <a:srgbClr val="00B050"/>
                </a:solidFill>
                <a:latin typeface="Arial" pitchFamily="34" charset="0"/>
                <a:cs typeface="Arial" pitchFamily="34" charset="0"/>
              </a:rPr>
              <a:t>Balanced Officiating</a:t>
            </a:r>
          </a:p>
        </p:txBody>
      </p:sp>
      <p:sp>
        <p:nvSpPr>
          <p:cNvPr id="3" name="Content Placeholder 2"/>
          <p:cNvSpPr>
            <a:spLocks noGrp="1"/>
          </p:cNvSpPr>
          <p:nvPr>
            <p:ph idx="1"/>
          </p:nvPr>
        </p:nvSpPr>
        <p:spPr/>
        <p:txBody>
          <a:bodyPr>
            <a:normAutofit/>
          </a:bodyPr>
          <a:lstStyle/>
          <a:p>
            <a:pPr marL="0" indent="0">
              <a:buNone/>
            </a:pPr>
            <a:endParaRPr lang="en-US" sz="2400" b="1" dirty="0">
              <a:solidFill>
                <a:schemeClr val="tx2"/>
              </a:solidFill>
              <a:latin typeface="Arial" pitchFamily="34" charset="0"/>
              <a:cs typeface="Arial" pitchFamily="34" charset="0"/>
            </a:endParaRPr>
          </a:p>
          <a:p>
            <a:pPr>
              <a:buFont typeface="Wingdings" panose="05000000000000000000" pitchFamily="2" charset="2"/>
              <a:buChar char="§"/>
            </a:pPr>
            <a:r>
              <a:rPr lang="en-US" sz="2800" b="1" dirty="0">
                <a:latin typeface="Arial" pitchFamily="34" charset="0"/>
                <a:cs typeface="Arial" pitchFamily="34" charset="0"/>
              </a:rPr>
              <a:t> Every swimmer is officiated </a:t>
            </a:r>
            <a:r>
              <a:rPr lang="en-US" sz="2800" b="1" dirty="0">
                <a:solidFill>
                  <a:srgbClr val="FF0000"/>
                </a:solidFill>
                <a:latin typeface="Arial" pitchFamily="34" charset="0"/>
                <a:cs typeface="Arial" pitchFamily="34" charset="0"/>
              </a:rPr>
              <a:t>equally</a:t>
            </a:r>
          </a:p>
          <a:p>
            <a:pPr lvl="1">
              <a:buFont typeface="Arial" panose="020B0604020202020204" pitchFamily="34" charset="0"/>
              <a:buChar char="•"/>
            </a:pPr>
            <a:r>
              <a:rPr lang="en-US" b="1" dirty="0">
                <a:latin typeface="Arial" pitchFamily="34" charset="0"/>
                <a:cs typeface="Arial" pitchFamily="34" charset="0"/>
              </a:rPr>
              <a:t>Stay in your position whether 1 or 4 swimmers in your jurisdiction</a:t>
            </a:r>
          </a:p>
          <a:p>
            <a:pPr lvl="1">
              <a:buFont typeface="Arial" panose="020B0604020202020204" pitchFamily="34" charset="0"/>
              <a:buChar char="•"/>
            </a:pPr>
            <a:r>
              <a:rPr lang="en-US" b="1" dirty="0">
                <a:latin typeface="Arial" pitchFamily="34" charset="0"/>
                <a:cs typeface="Arial" pitchFamily="34" charset="0"/>
              </a:rPr>
              <a:t>Relay take-offs </a:t>
            </a:r>
          </a:p>
          <a:p>
            <a:pPr lvl="1">
              <a:buFont typeface="Arial" panose="020B0604020202020204" pitchFamily="34" charset="0"/>
              <a:buChar char="•"/>
            </a:pPr>
            <a:r>
              <a:rPr lang="en-US" b="1" dirty="0">
                <a:latin typeface="Arial" pitchFamily="34" charset="0"/>
                <a:cs typeface="Arial" pitchFamily="34" charset="0"/>
              </a:rPr>
              <a:t>“Mirror” your counterpart official</a:t>
            </a:r>
          </a:p>
          <a:p>
            <a:pPr lvl="1">
              <a:buFont typeface="Arial" panose="020B0604020202020204" pitchFamily="34" charset="0"/>
              <a:buChar char="•"/>
            </a:pPr>
            <a:endParaRPr lang="en-US" sz="2400" b="1" dirty="0">
              <a:latin typeface="Arial" pitchFamily="34" charset="0"/>
              <a:cs typeface="Arial" pitchFamily="34" charset="0"/>
            </a:endParaRPr>
          </a:p>
          <a:p>
            <a:pPr marL="457200" lvl="1" indent="0">
              <a:buNone/>
            </a:pPr>
            <a:r>
              <a:rPr lang="en-US" b="1" dirty="0">
                <a:latin typeface="Arial" pitchFamily="34" charset="0"/>
                <a:cs typeface="Arial" pitchFamily="34" charset="0"/>
              </a:rPr>
              <a:t>Note: Some pool configurations or sun glare may require “special” positioning.</a:t>
            </a:r>
          </a:p>
          <a:p>
            <a:pPr marL="457200" lvl="1" indent="0">
              <a:buNone/>
            </a:pPr>
            <a:endParaRPr lang="en-US" sz="2400" b="1"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C2FD70A1-BEA6-4051-8561-367BCECAEA69}" type="slidenum">
              <a:rPr lang="en-US" smtClean="0"/>
              <a:pPr/>
              <a:t>8</a:t>
            </a:fld>
            <a:endParaRPr lang="en-US" dirty="0"/>
          </a:p>
        </p:txBody>
      </p:sp>
    </p:spTree>
    <p:extLst>
      <p:ext uri="{BB962C8B-B14F-4D97-AF65-F5344CB8AC3E}">
        <p14:creationId xmlns:p14="http://schemas.microsoft.com/office/powerpoint/2010/main" val="4208396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4038600" cy="5105400"/>
          </a:xfrm>
        </p:spPr>
        <p:txBody>
          <a:bodyPr>
            <a:normAutofit/>
          </a:bodyPr>
          <a:lstStyle/>
          <a:p>
            <a:endParaRPr lang="en-US" sz="2000" b="1" dirty="0">
              <a:solidFill>
                <a:schemeClr val="tx2"/>
              </a:solidFill>
              <a:latin typeface="Arial" pitchFamily="34" charset="0"/>
              <a:cs typeface="Arial" pitchFamily="34" charset="0"/>
            </a:endParaRPr>
          </a:p>
          <a:p>
            <a:pPr>
              <a:buFont typeface="Wingdings" panose="05000000000000000000" pitchFamily="2" charset="2"/>
              <a:buChar char="§"/>
            </a:pPr>
            <a:r>
              <a:rPr lang="en-US" sz="2400" b="1" dirty="0">
                <a:latin typeface="Arial" pitchFamily="34" charset="0"/>
                <a:cs typeface="Arial" pitchFamily="34" charset="0"/>
              </a:rPr>
              <a:t>Read the Rules Book</a:t>
            </a:r>
          </a:p>
          <a:p>
            <a:pPr marL="0" indent="0">
              <a:buNone/>
            </a:pPr>
            <a:endParaRPr lang="en-US" sz="2400" b="1" dirty="0">
              <a:latin typeface="Arial" pitchFamily="34" charset="0"/>
              <a:cs typeface="Arial" pitchFamily="34" charset="0"/>
            </a:endParaRPr>
          </a:p>
          <a:p>
            <a:pPr>
              <a:buFont typeface="Wingdings" panose="05000000000000000000" pitchFamily="2" charset="2"/>
              <a:buChar char="§"/>
            </a:pPr>
            <a:r>
              <a:rPr lang="en-US" sz="2400" b="1" dirty="0">
                <a:latin typeface="Arial" pitchFamily="34" charset="0"/>
                <a:cs typeface="Arial" pitchFamily="34" charset="0"/>
              </a:rPr>
              <a:t>Best way to learn is on-deck, working with an experienced stroke &amp; turn official</a:t>
            </a:r>
          </a:p>
          <a:p>
            <a:pPr>
              <a:buFont typeface="Wingdings" panose="05000000000000000000" pitchFamily="2" charset="2"/>
              <a:buChar char="§"/>
            </a:pPr>
            <a:endParaRPr lang="en-US" sz="2400" b="1" dirty="0">
              <a:latin typeface="Arial" pitchFamily="34" charset="0"/>
              <a:cs typeface="Arial" pitchFamily="34" charset="0"/>
            </a:endParaRPr>
          </a:p>
          <a:p>
            <a:pPr>
              <a:buFont typeface="Wingdings" panose="05000000000000000000" pitchFamily="2" charset="2"/>
              <a:buChar char="§"/>
            </a:pPr>
            <a:r>
              <a:rPr lang="en-US" sz="2400" b="1" dirty="0">
                <a:latin typeface="Arial" pitchFamily="34" charset="0"/>
                <a:cs typeface="Arial" pitchFamily="34" charset="0"/>
              </a:rPr>
              <a:t>Refining our S&amp;T officiating is a never-ending process</a:t>
            </a:r>
            <a:endParaRPr lang="en-US" sz="2000" b="1" dirty="0">
              <a:latin typeface="Arial" pitchFamily="34" charset="0"/>
              <a:cs typeface="Arial" pitchFamily="34" charset="0"/>
            </a:endParaRPr>
          </a:p>
          <a:p>
            <a:endParaRPr lang="en-US" b="1" dirty="0">
              <a:solidFill>
                <a:schemeClr val="tx2"/>
              </a:solidFill>
            </a:endParaRPr>
          </a:p>
        </p:txBody>
      </p:sp>
      <p:sp>
        <p:nvSpPr>
          <p:cNvPr id="4" name="Title 3"/>
          <p:cNvSpPr>
            <a:spLocks noGrp="1"/>
          </p:cNvSpPr>
          <p:nvPr>
            <p:ph type="title"/>
          </p:nvPr>
        </p:nvSpPr>
        <p:spPr/>
        <p:txBody>
          <a:bodyPr>
            <a:normAutofit/>
          </a:bodyPr>
          <a:lstStyle/>
          <a:p>
            <a:r>
              <a:rPr lang="en-US" sz="4000" b="1" dirty="0">
                <a:solidFill>
                  <a:srgbClr val="00B050"/>
                </a:solidFill>
                <a:latin typeface="Arial" pitchFamily="34" charset="0"/>
                <a:cs typeface="Arial" pitchFamily="34" charset="0"/>
              </a:rPr>
              <a:t>The Strokes Briefly</a:t>
            </a:r>
          </a:p>
        </p:txBody>
      </p:sp>
      <p:pic>
        <p:nvPicPr>
          <p:cNvPr id="4099" name="Picture 3" descr="C:\Documents and Settings\Owner\Local Settings\Temporary Internet Files\Content.IE5\69K2JFZZ\MP900399418[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95800" y="1676400"/>
            <a:ext cx="4130675" cy="336232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C2FD70A1-BEA6-4051-8561-367BCECAEA69}" type="slidenum">
              <a:rPr lang="en-US" smtClean="0"/>
              <a:pPr/>
              <a:t>9</a:t>
            </a:fld>
            <a:endParaRPr lang="en-US" dirty="0"/>
          </a:p>
        </p:txBody>
      </p:sp>
    </p:spTree>
    <p:extLst>
      <p:ext uri="{BB962C8B-B14F-4D97-AF65-F5344CB8AC3E}">
        <p14:creationId xmlns:p14="http://schemas.microsoft.com/office/powerpoint/2010/main" val="1291338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2366</Words>
  <Application>Microsoft Office PowerPoint</Application>
  <PresentationFormat>On-screen Show (4:3)</PresentationFormat>
  <Paragraphs>336</Paragraphs>
  <Slides>48</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48</vt:i4>
      </vt:variant>
    </vt:vector>
  </HeadingPairs>
  <TitlesOfParts>
    <vt:vector size="53" baseType="lpstr">
      <vt:lpstr>Arial</vt:lpstr>
      <vt:lpstr>Calibri</vt:lpstr>
      <vt:lpstr>Segoe UI Black</vt:lpstr>
      <vt:lpstr>Wingdings</vt:lpstr>
      <vt:lpstr>Office Theme</vt:lpstr>
      <vt:lpstr>PowerPoint Presentation</vt:lpstr>
      <vt:lpstr>Goal of this Clinic</vt:lpstr>
      <vt:lpstr>You Should Know</vt:lpstr>
      <vt:lpstr>Before the Meet</vt:lpstr>
      <vt:lpstr>Coaches Meeting </vt:lpstr>
      <vt:lpstr>Position &amp; Protocol</vt:lpstr>
      <vt:lpstr> Jurisdiction</vt:lpstr>
      <vt:lpstr>Balanced Officiating</vt:lpstr>
      <vt:lpstr>The Strokes Briefly</vt:lpstr>
      <vt:lpstr>Making a DQ Call</vt:lpstr>
      <vt:lpstr>The Golden Rule</vt:lpstr>
      <vt:lpstr>Available Resources</vt:lpstr>
      <vt:lpstr>PowerPoint Presentation</vt:lpstr>
      <vt:lpstr>Attitude</vt:lpstr>
      <vt:lpstr> Uniform</vt:lpstr>
      <vt:lpstr>Uniform/Suit Violations</vt:lpstr>
      <vt:lpstr>The Tape Rule</vt:lpstr>
      <vt:lpstr>Blood</vt:lpstr>
      <vt:lpstr>Concussion</vt:lpstr>
      <vt:lpstr>A Note About Coaches</vt:lpstr>
      <vt:lpstr>Points of Emphasis</vt:lpstr>
      <vt:lpstr>The Golden Rule</vt:lpstr>
      <vt:lpstr> Stroke Briefing or Training Film</vt:lpstr>
      <vt:lpstr>PowerPoint Presentation</vt:lpstr>
      <vt:lpstr>PowerPoint Presentation</vt:lpstr>
      <vt:lpstr>The Golden Rule</vt:lpstr>
      <vt:lpstr>The Referee or Lead Official</vt:lpstr>
      <vt:lpstr>PowerPoint Presentation</vt:lpstr>
      <vt:lpstr>The Referee – Before the Meet</vt:lpstr>
      <vt:lpstr>The Referee – During the Meet</vt:lpstr>
      <vt:lpstr>The Starter</vt:lpstr>
      <vt:lpstr>A Good Starter</vt:lpstr>
      <vt:lpstr>False Start Protocol</vt:lpstr>
      <vt:lpstr>Situations</vt:lpstr>
      <vt:lpstr> Situation ??</vt:lpstr>
      <vt:lpstr>Situation ??</vt:lpstr>
      <vt:lpstr>Situation ??</vt:lpstr>
      <vt:lpstr>Situation ??</vt:lpstr>
      <vt:lpstr>Situation ??</vt:lpstr>
      <vt:lpstr>Situation ?</vt:lpstr>
      <vt:lpstr>Situation ??</vt:lpstr>
      <vt:lpstr>Situation ??</vt:lpstr>
      <vt:lpstr>Situation ??</vt:lpstr>
      <vt:lpstr>Situation ??</vt:lpstr>
      <vt:lpstr>Situation ??</vt:lpstr>
      <vt:lpstr>Situation ??</vt:lpstr>
      <vt:lpstr>Situation ??</vt:lpstr>
      <vt:lpstr>The Golden Rule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2011-07-23T17:44:30Z</dcterms:created>
  <dcterms:modified xsi:type="dcterms:W3CDTF">2022-05-06T17:51:44Z</dcterms:modified>
</cp:coreProperties>
</file>